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0" r:id="rId4"/>
    <p:sldId id="276" r:id="rId5"/>
    <p:sldId id="278" r:id="rId6"/>
    <p:sldId id="274" r:id="rId7"/>
    <p:sldId id="264" r:id="rId8"/>
    <p:sldId id="280" r:id="rId9"/>
    <p:sldId id="261" r:id="rId10"/>
    <p:sldId id="262" r:id="rId11"/>
    <p:sldId id="277" r:id="rId12"/>
    <p:sldId id="272" r:id="rId13"/>
    <p:sldId id="263" r:id="rId14"/>
    <p:sldId id="268" r:id="rId15"/>
    <p:sldId id="267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–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336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9C43EA-EB05-463C-ADE5-4D1DD03FFCC4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DBC25D-729E-4EA9-85DE-7668BA1D9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89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917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03099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8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56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</a:t>
            </a:r>
            <a:r>
              <a:rPr lang="en-GB" baseline="0" dirty="0"/>
              <a:t> - </a:t>
            </a:r>
            <a:r>
              <a:rPr lang="en-GB" dirty="0"/>
              <a:t>Housekeeping (</a:t>
            </a:r>
            <a:r>
              <a:rPr lang="en-GB" b="1" dirty="0"/>
              <a:t>recording</a:t>
            </a:r>
            <a:r>
              <a:rPr lang="en-GB" dirty="0"/>
              <a:t>, mute, chat, questions, hands, voting)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1 - Need 15 to be quorate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1 - Confirm which reports and dos are available</a:t>
            </a:r>
            <a:r>
              <a:rPr lang="en-GB" baseline="0" dirty="0"/>
              <a:t> for attendees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2 - Apologies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3 - Minutes of last meeting – accuracy and matters arsing (none) – approve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4 - </a:t>
            </a:r>
            <a:r>
              <a:rPr lang="en-GB" dirty="0" err="1"/>
              <a:t>Covid</a:t>
            </a:r>
            <a:r>
              <a:rPr lang="en-GB" dirty="0"/>
              <a:t> 19 – see my report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5 -</a:t>
            </a:r>
            <a:r>
              <a:rPr lang="en-GB" baseline="0" dirty="0"/>
              <a:t> </a:t>
            </a:r>
            <a:r>
              <a:rPr lang="en-GB" dirty="0"/>
              <a:t>Accounts</a:t>
            </a:r>
            <a:r>
              <a:rPr lang="en-GB" baseline="0" dirty="0"/>
              <a:t> – Ian as Treasurer – Questions?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6 – Reports: marketing (Rosie), Credit (Ian on behalf of Credit Committee), Delinquency (Ian on behalf of delinquency committee) - Questions?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7 – Appointments: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8 – Elections: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9 – Dividend: set up voting buttons via forms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/>
              <a:t>10 – AOB – Questions – Thanks – Close meeting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386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749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8856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281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Housekeeping (recording, mute, chat, questions, hands, voting)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55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1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59753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DBC25D-729E-4EA9-85DE-7668BA1D90B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704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64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400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5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60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63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315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2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23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31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85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B02FE-D830-48DA-9DBA-844945D108E9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1224-5436-43A0-9B70-F7D3753C68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07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hyperlink" Target="http://www.wherrydragon.org.uk/forms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051898"/>
            <a:ext cx="7786255" cy="2889270"/>
          </a:xfrm>
        </p:spPr>
        <p:txBody>
          <a:bodyPr>
            <a:normAutofit/>
          </a:bodyPr>
          <a:lstStyle/>
          <a:p>
            <a:r>
              <a:rPr lang="en-GB" sz="6700" b="1" dirty="0">
                <a:solidFill>
                  <a:schemeClr val="tx2"/>
                </a:solidFill>
              </a:rPr>
              <a:t>Virtual AGM </a:t>
            </a:r>
            <a:br>
              <a:rPr lang="en-GB" sz="2800" b="1" dirty="0">
                <a:solidFill>
                  <a:schemeClr val="tx2"/>
                </a:solidFill>
              </a:rPr>
            </a:br>
            <a:r>
              <a:rPr lang="en-GB" sz="3200" b="1" dirty="0">
                <a:solidFill>
                  <a:schemeClr val="tx2"/>
                </a:solidFill>
              </a:rPr>
              <a:t>27 </a:t>
            </a:r>
            <a:r>
              <a:rPr lang="en-GB" sz="3200" b="1">
                <a:solidFill>
                  <a:schemeClr val="tx2"/>
                </a:solidFill>
              </a:rPr>
              <a:t>March 2025</a:t>
            </a:r>
            <a:br>
              <a:rPr lang="en-GB" sz="2800" b="1" dirty="0">
                <a:solidFill>
                  <a:schemeClr val="tx2"/>
                </a:solidFill>
              </a:rPr>
            </a:br>
            <a:endParaRPr lang="en-GB" sz="2800" b="1" dirty="0">
              <a:solidFill>
                <a:schemeClr val="tx2"/>
              </a:solidFill>
            </a:endParaRPr>
          </a:p>
        </p:txBody>
      </p:sp>
      <p:pic>
        <p:nvPicPr>
          <p:cNvPr id="5" name="Picture 4" descr="http://www.wherrydragon.org.uk/images/wdlogo.gif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107504" y="116632"/>
            <a:ext cx="4248472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Talk to the Dragon">
            <a:hlinkClick r:id="rId4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725144"/>
            <a:ext cx="1731640" cy="172819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DA0681C-3BF1-B658-1623-F618C82275B6}"/>
              </a:ext>
            </a:extLst>
          </p:cNvPr>
          <p:cNvSpPr txBox="1">
            <a:spLocks/>
          </p:cNvSpPr>
          <p:nvPr/>
        </p:nvSpPr>
        <p:spPr>
          <a:xfrm>
            <a:off x="-392360" y="6418343"/>
            <a:ext cx="5248199" cy="3684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6700" b="1" dirty="0">
                <a:solidFill>
                  <a:schemeClr val="tx2"/>
                </a:solidFill>
              </a:rPr>
              <a:t>We will use Copilot to transcribe the meeting </a:t>
            </a:r>
            <a:endParaRPr lang="en-GB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06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F5C6-D7CD-48F3-8526-9A9876512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Loans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EF6BF-4538-4686-95A9-698D9230F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For financial year 23 -24</a:t>
            </a:r>
          </a:p>
          <a:p>
            <a:pPr marL="0" indent="0" algn="ctr">
              <a:buNone/>
            </a:pPr>
            <a:r>
              <a:rPr lang="en-GB" b="1" dirty="0"/>
              <a:t> issued 321 loans totalling £360,640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/>
              <a:t>Last financial year 22- 23</a:t>
            </a:r>
          </a:p>
          <a:p>
            <a:pPr marL="0" indent="0" algn="ctr">
              <a:buNone/>
            </a:pPr>
            <a:r>
              <a:rPr lang="en-GB" b="1" dirty="0"/>
              <a:t>issued  343 loans totalling £354,696</a:t>
            </a:r>
          </a:p>
          <a:p>
            <a:pPr marL="0" indent="0" algn="ctr">
              <a:buNone/>
            </a:pPr>
            <a:endParaRPr lang="en-GB" b="1" dirty="0"/>
          </a:p>
          <a:p>
            <a:pPr marL="0" indent="0" algn="ctr">
              <a:buNone/>
            </a:pPr>
            <a:r>
              <a:rPr lang="en-GB" b="1" dirty="0"/>
              <a:t>21-22</a:t>
            </a:r>
          </a:p>
          <a:p>
            <a:pPr marL="0" indent="0" algn="ctr">
              <a:buNone/>
            </a:pPr>
            <a:r>
              <a:rPr lang="en-GB" b="1" dirty="0"/>
              <a:t>issued 354 loans totalling £383,890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B152134-954C-413D-B0DC-7F3D8E13965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26163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042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70EF678-DED0-4513-B4D3-388FF3BE05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342949"/>
              </p:ext>
            </p:extLst>
          </p:nvPr>
        </p:nvGraphicFramePr>
        <p:xfrm>
          <a:off x="482600" y="1019313"/>
          <a:ext cx="8178801" cy="4819378"/>
        </p:xfrm>
        <a:graphic>
          <a:graphicData uri="http://schemas.openxmlformats.org/drawingml/2006/table">
            <a:tbl>
              <a:tblPr firstRow="1" firstCol="1" bandRow="1"/>
              <a:tblGrid>
                <a:gridCol w="2084410">
                  <a:extLst>
                    <a:ext uri="{9D8B030D-6E8A-4147-A177-3AD203B41FA5}">
                      <a16:colId xmlns:a16="http://schemas.microsoft.com/office/drawing/2014/main" val="3062003592"/>
                    </a:ext>
                  </a:extLst>
                </a:gridCol>
                <a:gridCol w="1529605">
                  <a:extLst>
                    <a:ext uri="{9D8B030D-6E8A-4147-A177-3AD203B41FA5}">
                      <a16:colId xmlns:a16="http://schemas.microsoft.com/office/drawing/2014/main" val="3901165332"/>
                    </a:ext>
                  </a:extLst>
                </a:gridCol>
                <a:gridCol w="1518683">
                  <a:extLst>
                    <a:ext uri="{9D8B030D-6E8A-4147-A177-3AD203B41FA5}">
                      <a16:colId xmlns:a16="http://schemas.microsoft.com/office/drawing/2014/main" val="2687001027"/>
                    </a:ext>
                  </a:extLst>
                </a:gridCol>
                <a:gridCol w="1529605">
                  <a:extLst>
                    <a:ext uri="{9D8B030D-6E8A-4147-A177-3AD203B41FA5}">
                      <a16:colId xmlns:a16="http://schemas.microsoft.com/office/drawing/2014/main" val="1676364923"/>
                    </a:ext>
                  </a:extLst>
                </a:gridCol>
                <a:gridCol w="1516498">
                  <a:extLst>
                    <a:ext uri="{9D8B030D-6E8A-4147-A177-3AD203B41FA5}">
                      <a16:colId xmlns:a16="http://schemas.microsoft.com/office/drawing/2014/main" val="3891971191"/>
                    </a:ext>
                  </a:extLst>
                </a:gridCol>
              </a:tblGrid>
              <a:tr h="50381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Amount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Number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Value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711849"/>
                  </a:ext>
                </a:extLst>
              </a:tr>
              <a:tr h="670893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2023-2024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509" marR="186509" marT="93254" marB="932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5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 2022-2023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509" marR="186509" marT="93254" marB="9325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DB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47392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 £500</a:t>
                      </a:r>
                      <a:endParaRPr lang="en-GB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167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68,160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67,935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5140950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£501 - £999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41,500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40,410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1804663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£1000 - £1999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66,445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96,795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98848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£2000 - £2999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41,000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53,211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844134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£3000 - £3999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23,235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31,200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8885033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£4000 - £4999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£        8,300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12,000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8912372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&gt; £5000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£   112,000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  53,145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196107"/>
                  </a:ext>
                </a:extLst>
              </a:tr>
              <a:tr h="455584">
                <a:tc>
                  <a:txBody>
                    <a:bodyPr/>
                    <a:lstStyle/>
                    <a:p>
                      <a:pPr algn="l" font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9882" marR="139882" marT="1942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£360,640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£354,696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9574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25413" y="434538"/>
            <a:ext cx="6293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Loans Analysis by Amount Issued</a:t>
            </a:r>
          </a:p>
        </p:txBody>
      </p:sp>
      <p:pic>
        <p:nvPicPr>
          <p:cNvPr id="6" name="Picture 5" descr="http://www.wherrydragon.org.uk/images/wdlogo.gif">
            <a:extLst>
              <a:ext uri="{FF2B5EF4-FFF2-40B4-BE49-F238E27FC236}">
                <a16:creationId xmlns:a16="http://schemas.microsoft.com/office/drawing/2014/main" id="{AC733E53-92B5-4956-85AB-482E8814F7D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19253" y="7338060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37217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0E1A80C-82A0-4DDE-94A9-592B58A55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276380"/>
              </p:ext>
            </p:extLst>
          </p:nvPr>
        </p:nvGraphicFramePr>
        <p:xfrm>
          <a:off x="482600" y="1132574"/>
          <a:ext cx="8178801" cy="5077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9414">
                  <a:extLst>
                    <a:ext uri="{9D8B030D-6E8A-4147-A177-3AD203B41FA5}">
                      <a16:colId xmlns:a16="http://schemas.microsoft.com/office/drawing/2014/main" val="1065794057"/>
                    </a:ext>
                  </a:extLst>
                </a:gridCol>
                <a:gridCol w="1842836">
                  <a:extLst>
                    <a:ext uri="{9D8B030D-6E8A-4147-A177-3AD203B41FA5}">
                      <a16:colId xmlns:a16="http://schemas.microsoft.com/office/drawing/2014/main" val="1414395458"/>
                    </a:ext>
                  </a:extLst>
                </a:gridCol>
                <a:gridCol w="1936551">
                  <a:extLst>
                    <a:ext uri="{9D8B030D-6E8A-4147-A177-3AD203B41FA5}">
                      <a16:colId xmlns:a16="http://schemas.microsoft.com/office/drawing/2014/main" val="489704572"/>
                    </a:ext>
                  </a:extLst>
                </a:gridCol>
              </a:tblGrid>
              <a:tr h="605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Purpose of Loan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Number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>
                          <a:effectLst/>
                        </a:rPr>
                        <a:t>Value</a:t>
                      </a:r>
                      <a:endParaRPr lang="en-GB" sz="2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3129497662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GB" sz="26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ome</a:t>
                      </a: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Improvements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£29,445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3000010226"/>
                  </a:ext>
                </a:extLst>
              </a:tr>
              <a:tr h="6789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Car Repairs/Mot Costs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£33,165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533247312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Holiday Costs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£49.500</a:t>
                      </a: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1788513049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Christmas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£22,780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4038862290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New Employee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Summer loan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£12,100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£9,300</a:t>
                      </a: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640391349"/>
                  </a:ext>
                </a:extLst>
              </a:tr>
              <a:tr h="527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Family Emergency / Illness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£12,870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2095376417"/>
                  </a:ext>
                </a:extLst>
              </a:tr>
              <a:tr h="563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Car Purchase 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161942" marR="16194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600" dirty="0">
                          <a:effectLst/>
                        </a:rPr>
                        <a:t>£62,900</a:t>
                      </a:r>
                      <a:endParaRPr lang="en-GB" sz="2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1942" marR="161942" marT="0" marB="0"/>
                </a:tc>
                <a:extLst>
                  <a:ext uri="{0D108BD9-81ED-4DB2-BD59-A6C34878D82A}">
                    <a16:rowId xmlns:a16="http://schemas.microsoft.com/office/drawing/2014/main" val="288675614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951235" y="489857"/>
            <a:ext cx="52415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Loans Issued 2023 / 2024 </a:t>
            </a:r>
          </a:p>
        </p:txBody>
      </p:sp>
      <p:pic>
        <p:nvPicPr>
          <p:cNvPr id="6" name="Picture 5" descr="http://www.wherrydragon.org.uk/images/wdlogo.gif">
            <a:extLst>
              <a:ext uri="{FF2B5EF4-FFF2-40B4-BE49-F238E27FC236}">
                <a16:creationId xmlns:a16="http://schemas.microsoft.com/office/drawing/2014/main" id="{7B152134-954C-413D-B0DC-7F3D8E13965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26163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9561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E323-CDAD-4230-8012-2A0389AB9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GB" b="1" dirty="0"/>
              <a:t>Delinquency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325EE6-89E0-4218-A052-5F5D7088C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1470"/>
            <a:ext cx="8507288" cy="4929411"/>
          </a:xfrm>
        </p:spPr>
        <p:txBody>
          <a:bodyPr>
            <a:normAutofit/>
          </a:bodyPr>
          <a:lstStyle/>
          <a:p>
            <a:r>
              <a:rPr lang="en-GB" dirty="0"/>
              <a:t>This year we had impairment gains of £10,644. (increase to bad debt provision BDP) Last year we reduced BDP by (£5,937). </a:t>
            </a:r>
          </a:p>
          <a:p>
            <a:r>
              <a:rPr lang="en-GB" dirty="0"/>
              <a:t>The cost-of-living crisis has started to impact </a:t>
            </a:r>
          </a:p>
          <a:p>
            <a:r>
              <a:rPr lang="en-GB" dirty="0"/>
              <a:t>Main focus on DWP eligible loan deductions scheme. Have an average of £350 per month.</a:t>
            </a:r>
          </a:p>
          <a:p>
            <a:r>
              <a:rPr lang="en-GB" dirty="0"/>
              <a:t>Number of IVAs, DROs and Bankruptcy received up from 3 at £3258 to 5 at £4648. Main raise due to DRO £4568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84497732-ABD9-4959-BD26-A6FBC265683A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9598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C81AB-0D54-4396-8901-F22D0F62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Appointments &amp; 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B3587-79C6-4DCC-B22B-95C8B08F20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9242"/>
            <a:ext cx="8435280" cy="363397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GB" sz="4000" i="1" dirty="0"/>
              <a:t>Vote via MS Teams</a:t>
            </a:r>
          </a:p>
          <a:p>
            <a:endParaRPr lang="en-GB" sz="4000" dirty="0"/>
          </a:p>
          <a:p>
            <a:r>
              <a:rPr lang="en-GB" sz="4600" dirty="0"/>
              <a:t>Appoint auditor</a:t>
            </a:r>
          </a:p>
          <a:p>
            <a:pPr lvl="1"/>
            <a:r>
              <a:rPr lang="en-GB" sz="3600" dirty="0"/>
              <a:t>propose to retain the current auditor Lindley Adams  </a:t>
            </a:r>
          </a:p>
          <a:p>
            <a:pPr marL="0" indent="0">
              <a:buNone/>
            </a:pPr>
            <a:endParaRPr lang="en-GB" sz="4000" i="1" dirty="0"/>
          </a:p>
          <a:p>
            <a:r>
              <a:rPr lang="en-GB" sz="4600" dirty="0"/>
              <a:t>Election of Directors to the Board </a:t>
            </a:r>
          </a:p>
          <a:p>
            <a:pPr lvl="1"/>
            <a:r>
              <a:rPr lang="en-GB" sz="3600" dirty="0"/>
              <a:t>propose to retain the existing Board of Directors</a:t>
            </a:r>
          </a:p>
          <a:p>
            <a:pPr lvl="1"/>
            <a:r>
              <a:rPr lang="en-GB" sz="3600" dirty="0"/>
              <a:t>Nominations received and from the AGM</a:t>
            </a:r>
          </a:p>
          <a:p>
            <a:endParaRPr lang="en-GB" sz="3600" i="1" dirty="0"/>
          </a:p>
          <a:p>
            <a:endParaRPr lang="en-GB" sz="3600" i="1" dirty="0"/>
          </a:p>
          <a:p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AC733E53-92B5-4956-85AB-482E8814F7DB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1648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8ED3C-EAC9-4375-AB30-AA30E8F8C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Application for Dividend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3D6C5-FE4B-4B54-B65B-863F20F11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i="1" dirty="0"/>
              <a:t>Vote via MS Teams</a:t>
            </a:r>
          </a:p>
          <a:p>
            <a:pPr marL="0" indent="0" algn="ctr">
              <a:buNone/>
            </a:pPr>
            <a:endParaRPr lang="en-GB" sz="3600" dirty="0"/>
          </a:p>
          <a:p>
            <a:r>
              <a:rPr lang="en-GB" sz="3600" dirty="0"/>
              <a:t>Proposed 1.5 % dividend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sz="3600" dirty="0"/>
              <a:t>Applied to members’ accounts end of March 2025</a:t>
            </a:r>
          </a:p>
          <a:p>
            <a:pPr marL="0" indent="0">
              <a:buNone/>
            </a:pPr>
            <a:endParaRPr lang="en-GB" sz="3600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0438651E-49BB-4C47-A11D-14E38C30EEF0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1424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E0290-F05D-40E1-8C2D-09020598F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en-GB" b="1" dirty="0"/>
              <a:t>Final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648B78-BC7E-4C7D-80EE-366EFFFD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1844824"/>
            <a:ext cx="6275040" cy="4525963"/>
          </a:xfrm>
        </p:spPr>
        <p:txBody>
          <a:bodyPr/>
          <a:lstStyle/>
          <a:p>
            <a:r>
              <a:rPr lang="en-GB" dirty="0"/>
              <a:t>Any other business</a:t>
            </a:r>
          </a:p>
          <a:p>
            <a:r>
              <a:rPr lang="en-GB" dirty="0"/>
              <a:t>Questions</a:t>
            </a:r>
          </a:p>
          <a:p>
            <a:r>
              <a:rPr lang="en-GB" dirty="0"/>
              <a:t>Thanks</a:t>
            </a:r>
          </a:p>
          <a:p>
            <a:r>
              <a:rPr lang="en-GB" dirty="0"/>
              <a:t>Close meeting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04F0A1DA-AA67-4CFC-A96C-A9B9DC839928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99510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7D5AD-DB3E-4065-8161-489D58A3E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5946"/>
            <a:ext cx="8229600" cy="1143000"/>
          </a:xfrm>
        </p:spPr>
        <p:txBody>
          <a:bodyPr/>
          <a:lstStyle/>
          <a:p>
            <a:r>
              <a:rPr lang="en-GB" b="1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805A-A4A5-4903-842C-902BD187D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417638"/>
            <a:ext cx="7643192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Welcome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Apologies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Approve previous minutes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Accounts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Reports: credit committee, delinquency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Appointment of auditor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Elections for directors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Application of dividend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Any other business</a:t>
            </a:r>
          </a:p>
          <a:p>
            <a:pPr marL="0" indent="0">
              <a:buNone/>
            </a:pPr>
            <a:endParaRPr lang="en-GB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http://www.wherrydragon.org.uk/images/wdlogo.gif">
            <a:extLst>
              <a:ext uri="{FF2B5EF4-FFF2-40B4-BE49-F238E27FC236}">
                <a16:creationId xmlns:a16="http://schemas.microsoft.com/office/drawing/2014/main" id="{33D82CDC-5FB1-4869-95D4-CEE974BCC5E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0033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4673F-A4FD-420D-AAA7-6D5BF467E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16832"/>
            <a:ext cx="8229600" cy="2664296"/>
          </a:xfrm>
        </p:spPr>
        <p:txBody>
          <a:bodyPr>
            <a:normAutofit fontScale="90000"/>
          </a:bodyPr>
          <a:lstStyle/>
          <a:p>
            <a:r>
              <a:rPr lang="en-GB" sz="9600" dirty="0">
                <a:latin typeface="+mn-lt"/>
              </a:rPr>
              <a:t>Accounts</a:t>
            </a:r>
            <a:br>
              <a:rPr lang="en-GB" sz="9600" dirty="0">
                <a:latin typeface="+mn-lt"/>
              </a:rPr>
            </a:br>
            <a:r>
              <a:rPr lang="en-GB" dirty="0"/>
              <a:t>October 2023 - September 2024</a:t>
            </a:r>
            <a:br>
              <a:rPr lang="en-GB" sz="1100" dirty="0"/>
            </a:br>
            <a:endParaRPr lang="en-GB" dirty="0">
              <a:latin typeface="+mn-lt"/>
            </a:endParaRPr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95D002F-C41B-4B7F-A8C7-016AE6827D5D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7597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8" name="Rectangle 367">
            <a:extLst>
              <a:ext uri="{FF2B5EF4-FFF2-40B4-BE49-F238E27FC236}">
                <a16:creationId xmlns:a16="http://schemas.microsoft.com/office/drawing/2014/main" id="{7C1E5815-D54C-487F-A054-6D4930ADE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Freeform: Shape 354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56372" y="0"/>
            <a:ext cx="1487628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D8DA914-BC85-5801-8DFE-80D369973D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675279"/>
              </p:ext>
            </p:extLst>
          </p:nvPr>
        </p:nvGraphicFramePr>
        <p:xfrm>
          <a:off x="482600" y="894852"/>
          <a:ext cx="8049840" cy="5068307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4964262">
                  <a:extLst>
                    <a:ext uri="{9D8B030D-6E8A-4147-A177-3AD203B41FA5}">
                      <a16:colId xmlns:a16="http://schemas.microsoft.com/office/drawing/2014/main" val="3590538729"/>
                    </a:ext>
                  </a:extLst>
                </a:gridCol>
                <a:gridCol w="1367171">
                  <a:extLst>
                    <a:ext uri="{9D8B030D-6E8A-4147-A177-3AD203B41FA5}">
                      <a16:colId xmlns:a16="http://schemas.microsoft.com/office/drawing/2014/main" val="4188157128"/>
                    </a:ext>
                  </a:extLst>
                </a:gridCol>
                <a:gridCol w="313858">
                  <a:extLst>
                    <a:ext uri="{9D8B030D-6E8A-4147-A177-3AD203B41FA5}">
                      <a16:colId xmlns:a16="http://schemas.microsoft.com/office/drawing/2014/main" val="3182249661"/>
                    </a:ext>
                  </a:extLst>
                </a:gridCol>
                <a:gridCol w="1404549">
                  <a:extLst>
                    <a:ext uri="{9D8B030D-6E8A-4147-A177-3AD203B41FA5}">
                      <a16:colId xmlns:a16="http://schemas.microsoft.com/office/drawing/2014/main" val="1342678580"/>
                    </a:ext>
                  </a:extLst>
                </a:gridCol>
              </a:tblGrid>
              <a:tr h="29890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2866148610"/>
                  </a:ext>
                </a:extLst>
              </a:tr>
              <a:tr h="29890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4196242195"/>
                  </a:ext>
                </a:extLst>
              </a:tr>
              <a:tr h="48187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Income</a:t>
                      </a:r>
                    </a:p>
                    <a:p>
                      <a:pPr algn="l" fontAlgn="b"/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2024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2023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17254178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Interest from members' loans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104,148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101,184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3459879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Bank/investments income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51,786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32,052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542914806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Other (Ent Fees, CUNA dividend) 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2338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3,071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3540550995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Total income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158,272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136,307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62906791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Expenditure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2923017567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Operating expenses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83,712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80,118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443958242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Impairment losses (gains)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10,664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-5,937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780457040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Fees and comissions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822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3930012135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Dividends paid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34,927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18,607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2473412331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Total expenditure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  <a:latin typeface="Calibri" panose="020F0502020204030204" pitchFamily="34" charset="0"/>
                        </a:rPr>
                        <a:t>108,791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FF"/>
                          </a:highlight>
                        </a:rPr>
                        <a:t>93,610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2045847031"/>
                  </a:ext>
                </a:extLst>
              </a:tr>
              <a:tr h="298900"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3424198134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Profit/loss before taxation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28,153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42,697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499139911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less taxation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-9,973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-6,090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1151712413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u="none" strike="noStrike">
                          <a:solidFill>
                            <a:srgbClr val="000000"/>
                          </a:solidFill>
                          <a:effectLst/>
                        </a:rPr>
                        <a:t>Profit/loss after tax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18,180</a:t>
                      </a: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</a:rPr>
                        <a:t>36,607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4210037489"/>
                  </a:ext>
                </a:extLst>
              </a:tr>
              <a:tr h="26355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u="none" strike="noStrike">
                          <a:solidFill>
                            <a:srgbClr val="000000"/>
                          </a:solidFill>
                          <a:effectLst/>
                        </a:rPr>
                        <a:t>Rate of dividend paid in the year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2.0%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0.85%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97" marR="7797" marT="7797" marB="0" anchor="b"/>
                </a:tc>
                <a:extLst>
                  <a:ext uri="{0D108BD9-81ED-4DB2-BD59-A6C34878D82A}">
                    <a16:rowId xmlns:a16="http://schemas.microsoft.com/office/drawing/2014/main" val="3671568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189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Rectangle 345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652D29-87D0-E5F7-D24D-2DD9103582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8310180"/>
              </p:ext>
            </p:extLst>
          </p:nvPr>
        </p:nvGraphicFramePr>
        <p:xfrm>
          <a:off x="457200" y="980728"/>
          <a:ext cx="8229599" cy="5134987"/>
        </p:xfrm>
        <a:graphic>
          <a:graphicData uri="http://schemas.openxmlformats.org/drawingml/2006/table">
            <a:tbl>
              <a:tblPr/>
              <a:tblGrid>
                <a:gridCol w="2607281">
                  <a:extLst>
                    <a:ext uri="{9D8B030D-6E8A-4147-A177-3AD203B41FA5}">
                      <a16:colId xmlns:a16="http://schemas.microsoft.com/office/drawing/2014/main" val="1507206579"/>
                    </a:ext>
                  </a:extLst>
                </a:gridCol>
                <a:gridCol w="2607281">
                  <a:extLst>
                    <a:ext uri="{9D8B030D-6E8A-4147-A177-3AD203B41FA5}">
                      <a16:colId xmlns:a16="http://schemas.microsoft.com/office/drawing/2014/main" val="3162977996"/>
                    </a:ext>
                  </a:extLst>
                </a:gridCol>
                <a:gridCol w="1254632">
                  <a:extLst>
                    <a:ext uri="{9D8B030D-6E8A-4147-A177-3AD203B41FA5}">
                      <a16:colId xmlns:a16="http://schemas.microsoft.com/office/drawing/2014/main" val="2778289630"/>
                    </a:ext>
                  </a:extLst>
                </a:gridCol>
                <a:gridCol w="623395">
                  <a:extLst>
                    <a:ext uri="{9D8B030D-6E8A-4147-A177-3AD203B41FA5}">
                      <a16:colId xmlns:a16="http://schemas.microsoft.com/office/drawing/2014/main" val="1833548754"/>
                    </a:ext>
                  </a:extLst>
                </a:gridCol>
                <a:gridCol w="1137010">
                  <a:extLst>
                    <a:ext uri="{9D8B030D-6E8A-4147-A177-3AD203B41FA5}">
                      <a16:colId xmlns:a16="http://schemas.microsoft.com/office/drawing/2014/main" val="2456044603"/>
                    </a:ext>
                  </a:extLst>
                </a:gridCol>
              </a:tblGrid>
              <a:tr h="220053">
                <a:tc gridSpan="5">
                  <a:txBody>
                    <a:bodyPr/>
                    <a:lstStyle/>
                    <a:p>
                      <a:pPr algn="ctr" fontAlgn="t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Balance Sheet for the year ended 30 September 2024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6914349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7904979"/>
                  </a:ext>
                </a:extLst>
              </a:tr>
              <a:tr h="212718">
                <a:tc rowSpan="6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assets: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Fixed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2,730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392499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Banks and Building Societies balances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1,416,768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1,576,718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3426569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Due from members for loans: Unsecured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701,516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730,665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659146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Bad debt provision (amount)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-111,646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-105,066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0174203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Prepaid expenses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2,468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7,369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1823176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2,010,036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2,212,418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24235"/>
                  </a:ext>
                </a:extLst>
              </a:tr>
              <a:tr h="235137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6043995"/>
                  </a:ext>
                </a:extLst>
              </a:tr>
              <a:tr h="212718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liabilities: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Juvenile deposits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367890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creditors and accruals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13,672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2,640.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94568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Corporation tax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9,973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6,090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75735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liabilities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23,645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8,730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840557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251697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assets: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1,986,391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2,203,688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303265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666835"/>
                  </a:ext>
                </a:extLst>
              </a:tr>
              <a:tr h="212718">
                <a:tc rowSpan="4"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Capital: 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General reserve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308,317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290,137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775847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Other Reserves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9061982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Regulatory capital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308,137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290,137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5113"/>
                  </a:ext>
                </a:extLst>
              </a:tr>
              <a:tr h="212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Regulatory capital as % of total assets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15.34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13.11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218962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280424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sheet - shares: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Members' share balances (total)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1,678,074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1,913,551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48502"/>
                  </a:ext>
                </a:extLst>
              </a:tr>
              <a:tr h="212718">
                <a:tc>
                  <a:txBody>
                    <a:bodyPr/>
                    <a:lstStyle/>
                    <a:p>
                      <a:pPr algn="l" fontAlgn="t"/>
                      <a:endParaRPr lang="en-GB" sz="9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703915"/>
                  </a:ext>
                </a:extLst>
              </a:tr>
              <a:tr h="212719">
                <a:tc>
                  <a:txBody>
                    <a:bodyPr/>
                    <a:lstStyle/>
                    <a:p>
                      <a:pPr algn="l" fontAlgn="t"/>
                      <a:r>
                        <a:rPr lang="en-GB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Liabilities</a:t>
                      </a:r>
                    </a:p>
                  </a:txBody>
                  <a:tcPr marL="5921" marR="5921" marT="592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Net liabilities</a:t>
                      </a:r>
                    </a:p>
                  </a:txBody>
                  <a:tcPr marL="5921" marR="5921" marT="592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1,986,391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2,203,688</a:t>
                      </a:r>
                    </a:p>
                  </a:txBody>
                  <a:tcPr marL="5921" marR="5921" marT="592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4505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017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305" y="106523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GB" dirty="0"/>
              <a:t>Investments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76052"/>
              </p:ext>
            </p:extLst>
          </p:nvPr>
        </p:nvGraphicFramePr>
        <p:xfrm>
          <a:off x="457200" y="740605"/>
          <a:ext cx="8229600" cy="5679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0824">
                  <a:extLst>
                    <a:ext uri="{9D8B030D-6E8A-4147-A177-3AD203B41FA5}">
                      <a16:colId xmlns:a16="http://schemas.microsoft.com/office/drawing/2014/main" val="711792966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3243561260"/>
                    </a:ext>
                  </a:extLst>
                </a:gridCol>
                <a:gridCol w="1954560">
                  <a:extLst>
                    <a:ext uri="{9D8B030D-6E8A-4147-A177-3AD203B41FA5}">
                      <a16:colId xmlns:a16="http://schemas.microsoft.com/office/drawing/2014/main" val="1502738306"/>
                    </a:ext>
                  </a:extLst>
                </a:gridCol>
              </a:tblGrid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2023/24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solidFill>
                            <a:schemeClr val="bg1"/>
                          </a:solidFill>
                        </a:rPr>
                        <a:t>2022/23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3912108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Unity Trust current</a:t>
                      </a:r>
                      <a:r>
                        <a:rPr lang="en-GB" sz="2400" baseline="0" dirty="0"/>
                        <a:t> account</a:t>
                      </a:r>
                    </a:p>
                    <a:p>
                      <a:r>
                        <a:rPr lang="en-GB" sz="2400" baseline="0" dirty="0"/>
                        <a:t>Unity Trust 12-month bond 4.8%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82,935.02</a:t>
                      </a:r>
                    </a:p>
                    <a:p>
                      <a:pPr algn="r"/>
                      <a:r>
                        <a:rPr lang="en-GB" sz="2400" dirty="0"/>
                        <a:t>100,000.00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144,670.99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631041"/>
                  </a:ext>
                </a:extLst>
              </a:tr>
              <a:tr h="1094088">
                <a:tc>
                  <a:txBody>
                    <a:bodyPr/>
                    <a:lstStyle/>
                    <a:p>
                      <a:r>
                        <a:rPr lang="en-GB" sz="2400" dirty="0"/>
                        <a:t>Cambridge &amp; Counties Bank</a:t>
                      </a:r>
                    </a:p>
                    <a:p>
                      <a:r>
                        <a:rPr lang="en-GB" sz="2400" dirty="0"/>
                        <a:t>120 days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542,008.86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518,606.79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30894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Redwood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222,051.00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444,620.95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98527"/>
                  </a:ext>
                </a:extLst>
              </a:tr>
              <a:tr h="1330906">
                <a:tc>
                  <a:txBody>
                    <a:bodyPr/>
                    <a:lstStyle/>
                    <a:p>
                      <a:r>
                        <a:rPr lang="en-GB" sz="2200" dirty="0"/>
                        <a:t>Hampshire Trust 1yr bond 5%</a:t>
                      </a:r>
                    </a:p>
                    <a:p>
                      <a:r>
                        <a:rPr lang="en-GB" sz="2200" dirty="0"/>
                        <a:t>Hampshire Trust 95 day 4.5%</a:t>
                      </a:r>
                    </a:p>
                    <a:p>
                      <a:r>
                        <a:rPr lang="en-GB" sz="2200" dirty="0"/>
                        <a:t>Charity Bank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209,256.26</a:t>
                      </a:r>
                    </a:p>
                    <a:p>
                      <a:pPr algn="r"/>
                      <a:r>
                        <a:rPr lang="en-GB" sz="2400" dirty="0"/>
                        <a:t>102,804.79</a:t>
                      </a:r>
                    </a:p>
                    <a:p>
                      <a:pPr algn="r"/>
                      <a:r>
                        <a:rPr lang="en-GB" sz="2400" dirty="0"/>
                        <a:t>157,447.50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201,165.55</a:t>
                      </a:r>
                    </a:p>
                    <a:p>
                      <a:pPr algn="r"/>
                      <a:r>
                        <a:rPr lang="en-GB" sz="2400" dirty="0"/>
                        <a:t>100,000.00</a:t>
                      </a:r>
                    </a:p>
                    <a:p>
                      <a:pPr algn="r"/>
                      <a:r>
                        <a:rPr lang="en-GB" sz="2400" dirty="0"/>
                        <a:t>152,389.59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126524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dirty="0"/>
                        <a:t>Norfolk First Credit Union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264.55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dirty="0"/>
                        <a:t>15,264.55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876820"/>
                  </a:ext>
                </a:extLst>
              </a:tr>
              <a:tr h="607826">
                <a:tc>
                  <a:txBody>
                    <a:bodyPr/>
                    <a:lstStyle/>
                    <a:p>
                      <a:r>
                        <a:rPr lang="en-GB" sz="24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/>
                        <a:t>1,416,767.98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2400" b="1" dirty="0"/>
                        <a:t>1,576,718.42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62022"/>
                  </a:ext>
                </a:extLst>
              </a:tr>
            </a:tbl>
          </a:graphicData>
        </a:graphic>
      </p:graphicFrame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95D002F-C41B-4B7F-A8C7-016AE6827D5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905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3805A-A4A5-4903-842C-902BD187D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sz="9600" dirty="0"/>
              <a:t>Reports</a:t>
            </a:r>
          </a:p>
          <a:p>
            <a:pPr marL="0" indent="0" algn="ctr">
              <a:buNone/>
            </a:pPr>
            <a:endParaRPr lang="en-GB" sz="1800" dirty="0"/>
          </a:p>
          <a:p>
            <a:pPr marL="0" indent="0" algn="ctr">
              <a:buNone/>
            </a:pPr>
            <a:r>
              <a:rPr lang="en-GB" sz="4400" dirty="0"/>
              <a:t>October 2023 - September 2024</a:t>
            </a:r>
          </a:p>
          <a:p>
            <a:pPr marL="0" indent="0" algn="ctr">
              <a:buNone/>
            </a:pPr>
            <a:endParaRPr lang="en-GB" sz="4400" dirty="0"/>
          </a:p>
          <a:p>
            <a:pPr marL="0" indent="0">
              <a:buNone/>
            </a:pPr>
            <a:r>
              <a:rPr lang="en-GB" sz="4400" dirty="0"/>
              <a:t>- President</a:t>
            </a:r>
          </a:p>
          <a:p>
            <a:pPr marL="0" indent="0">
              <a:buNone/>
            </a:pPr>
            <a:r>
              <a:rPr lang="en-GB" sz="4400" dirty="0"/>
              <a:t>- Promotion</a:t>
            </a:r>
          </a:p>
          <a:p>
            <a:pPr marL="0" indent="0">
              <a:buNone/>
            </a:pPr>
            <a:r>
              <a:rPr lang="en-GB" sz="4400" dirty="0"/>
              <a:t>- Loans</a:t>
            </a:r>
          </a:p>
          <a:p>
            <a:pPr marL="0" indent="0">
              <a:buNone/>
            </a:pPr>
            <a:r>
              <a:rPr lang="en-GB" sz="4400" dirty="0"/>
              <a:t>- Delinquency</a:t>
            </a:r>
          </a:p>
          <a:p>
            <a:pPr marL="0" indent="0" algn="ctr">
              <a:buNone/>
            </a:pPr>
            <a:endParaRPr lang="en-GB" sz="1100" dirty="0"/>
          </a:p>
          <a:p>
            <a:pPr marL="457200" lvl="1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 descr="http://www.wherrydragon.org.uk/images/wdlogo.gif">
            <a:extLst>
              <a:ext uri="{FF2B5EF4-FFF2-40B4-BE49-F238E27FC236}">
                <a16:creationId xmlns:a16="http://schemas.microsoft.com/office/drawing/2014/main" id="{33D82CDC-5FB1-4869-95D4-CEE974BCC5E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2577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B65FA-B173-90E7-6A5E-1C0197A01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6934" y="-220589"/>
            <a:ext cx="8229600" cy="1143000"/>
          </a:xfrm>
        </p:spPr>
        <p:txBody>
          <a:bodyPr/>
          <a:lstStyle/>
          <a:p>
            <a:r>
              <a:rPr lang="en-GB" sz="4000" dirty="0"/>
              <a:t>President</a:t>
            </a:r>
            <a:endParaRPr lang="en-GB" dirty="0"/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74269939-2B29-CB81-38EB-7910EE524E1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065912"/>
            <a:ext cx="2952328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618B8E-953C-9CFE-B85F-AE29D760F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20688"/>
            <a:ext cx="4211960" cy="526571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en-GB" sz="1600" b="1" dirty="0">
                <a:solidFill>
                  <a:srgbClr val="00B050"/>
                </a:solidFill>
              </a:rPr>
              <a:t>Strong financial position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Assets £2.1m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Capital to asset ration 15%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Profit £18,180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Dividend 2% (2023-24)</a:t>
            </a:r>
          </a:p>
          <a:p>
            <a:pPr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en-GB" sz="1600" b="1" dirty="0">
                <a:solidFill>
                  <a:srgbClr val="00B050"/>
                </a:solidFill>
              </a:rPr>
              <a:t>Loans and membership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321 loans issued totalling £360,640 (2023-24)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Increase in larger loan requests and loan top ups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Membership engagement steady through promotions and webinars</a:t>
            </a:r>
          </a:p>
          <a:p>
            <a:pPr>
              <a:lnSpc>
                <a:spcPct val="110000"/>
              </a:lnSpc>
              <a:buFont typeface="Symbol" panose="05050102010706020507" pitchFamily="18" charset="2"/>
              <a:buChar char="-"/>
            </a:pPr>
            <a:r>
              <a:rPr lang="en-GB" sz="1600" b="1" dirty="0">
                <a:solidFill>
                  <a:srgbClr val="00B050"/>
                </a:solidFill>
              </a:rPr>
              <a:t>Challenges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Significant share withdrawals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Cost of living impact, rising IVAs, DROs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Need to modernise systems for future growth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02952839-60C9-B304-E36E-2FE2592A6BDE}"/>
              </a:ext>
            </a:extLst>
          </p:cNvPr>
          <p:cNvSpPr txBox="1">
            <a:spLocks/>
          </p:cNvSpPr>
          <p:nvPr/>
        </p:nvSpPr>
        <p:spPr>
          <a:xfrm>
            <a:off x="3997866" y="620688"/>
            <a:ext cx="5146134" cy="588640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en-GB" sz="1600" b="1" dirty="0">
                <a:solidFill>
                  <a:srgbClr val="00B050"/>
                </a:solidFill>
              </a:rPr>
              <a:t>Achievements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Successfully secured additional investment income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Fair4All Finance grant to focus on digital infrastructure and staff resources 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Governance responses submitted to PRA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Strengthened board with training via ABCUL Academy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Membership officer appointed to improve data accuracy and engagement</a:t>
            </a:r>
          </a:p>
          <a:p>
            <a:pPr>
              <a:lnSpc>
                <a:spcPct val="120000"/>
              </a:lnSpc>
              <a:buFont typeface="Symbol" panose="05050102010706020507" pitchFamily="18" charset="2"/>
              <a:buChar char="-"/>
            </a:pPr>
            <a:r>
              <a:rPr lang="en-GB" sz="1600" b="1" dirty="0">
                <a:solidFill>
                  <a:srgbClr val="00B050"/>
                </a:solidFill>
              </a:rPr>
              <a:t>Looking ahead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Potential merger discussions with Suffolk CU – would lead to efficiency and growth opportunities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Exploring online banking and cloud migration options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Developing budget accounts and improving delinquency monitoring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GB" sz="1600" dirty="0"/>
              <a:t>Continuing to prioritise member financial wellbeing through responsible lending and education</a:t>
            </a:r>
          </a:p>
        </p:txBody>
      </p:sp>
    </p:spTree>
    <p:extLst>
      <p:ext uri="{BB962C8B-B14F-4D97-AF65-F5344CB8AC3E}">
        <p14:creationId xmlns:p14="http://schemas.microsoft.com/office/powerpoint/2010/main" val="3049895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42D3-BF4D-4EE6-BD97-AF75BCC29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b="1" dirty="0"/>
              <a:t>Promotion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E55C6-781B-45F2-87B9-F87FB2151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>
            <a:normAutofit fontScale="77500" lnSpcReduction="20000"/>
          </a:bodyPr>
          <a:lstStyle/>
          <a:p>
            <a:r>
              <a:rPr lang="en-GB" i="1" dirty="0"/>
              <a:t>Regular promotions on social media platforms Facebook, X and LinkedIn for loans, savings and membership. </a:t>
            </a:r>
          </a:p>
          <a:p>
            <a:r>
              <a:rPr lang="en-GB" i="1" dirty="0"/>
              <a:t>Competitions for members on social media and via email including a competition to refer new members, a competition for taking out an easter loan and another for following us on social media.</a:t>
            </a:r>
          </a:p>
          <a:p>
            <a:r>
              <a:rPr lang="en-GB" i="1" dirty="0"/>
              <a:t>Ran loan promotions around seasonal events, summer, Easter and Christmas.</a:t>
            </a:r>
          </a:p>
          <a:p>
            <a:r>
              <a:rPr lang="en-GB" i="1" dirty="0"/>
              <a:t>Held webinars with staff at Norfolk County Council to promote loans and membership.</a:t>
            </a:r>
          </a:p>
          <a:p>
            <a:r>
              <a:rPr lang="en-GB" i="1" dirty="0"/>
              <a:t>Members with loans ending soon contacted to promote top ups. </a:t>
            </a:r>
          </a:p>
        </p:txBody>
      </p:sp>
      <p:pic>
        <p:nvPicPr>
          <p:cNvPr id="4" name="Picture 3" descr="http://www.wherrydragon.org.uk/images/wdlogo.gif">
            <a:extLst>
              <a:ext uri="{FF2B5EF4-FFF2-40B4-BE49-F238E27FC236}">
                <a16:creationId xmlns:a16="http://schemas.microsoft.com/office/drawing/2014/main" id="{A4634A61-DBFC-4D91-8EE4-CE901A5AA15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1" b="7693"/>
          <a:stretch/>
        </p:blipFill>
        <p:spPr bwMode="auto">
          <a:xfrm>
            <a:off x="0" y="6100646"/>
            <a:ext cx="2952328" cy="7920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083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1098</Words>
  <Application>Microsoft Office PowerPoint</Application>
  <PresentationFormat>On-screen Show (4:3)</PresentationFormat>
  <Paragraphs>345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Virtual AGM  27 March 2025 </vt:lpstr>
      <vt:lpstr>Agenda</vt:lpstr>
      <vt:lpstr>Accounts October 2023 - September 2024 </vt:lpstr>
      <vt:lpstr>PowerPoint Presentation</vt:lpstr>
      <vt:lpstr>PowerPoint Presentation</vt:lpstr>
      <vt:lpstr>Investments</vt:lpstr>
      <vt:lpstr>PowerPoint Presentation</vt:lpstr>
      <vt:lpstr>President</vt:lpstr>
      <vt:lpstr>Promotion </vt:lpstr>
      <vt:lpstr>Loans</vt:lpstr>
      <vt:lpstr>PowerPoint Presentation</vt:lpstr>
      <vt:lpstr>PowerPoint Presentation</vt:lpstr>
      <vt:lpstr>Delinquency</vt:lpstr>
      <vt:lpstr>Appointments &amp; Elections</vt:lpstr>
      <vt:lpstr>Application for Dividend</vt:lpstr>
      <vt:lpstr>Final comments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LOAN OPTIONS PARK FARM 19 OCTOBER 15</dc:title>
  <dc:creator>Leather, Ian</dc:creator>
  <cp:lastModifiedBy>Smith, Emma</cp:lastModifiedBy>
  <cp:revision>61</cp:revision>
  <dcterms:created xsi:type="dcterms:W3CDTF">2015-10-12T11:18:16Z</dcterms:created>
  <dcterms:modified xsi:type="dcterms:W3CDTF">2025-03-25T16:42:23Z</dcterms:modified>
</cp:coreProperties>
</file>