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60" r:id="rId4"/>
    <p:sldId id="276" r:id="rId5"/>
    <p:sldId id="278" r:id="rId6"/>
    <p:sldId id="274" r:id="rId7"/>
    <p:sldId id="264" r:id="rId8"/>
    <p:sldId id="280" r:id="rId9"/>
    <p:sldId id="261" r:id="rId10"/>
    <p:sldId id="262" r:id="rId11"/>
    <p:sldId id="272" r:id="rId12"/>
    <p:sldId id="277" r:id="rId13"/>
    <p:sldId id="263" r:id="rId14"/>
    <p:sldId id="268" r:id="rId15"/>
    <p:sldId id="267" r:id="rId16"/>
    <p:sldId id="279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336" autoAdjust="0"/>
  </p:normalViewPr>
  <p:slideViewPr>
    <p:cSldViewPr>
      <p:cViewPr varScale="1">
        <p:scale>
          <a:sx n="86" d="100"/>
          <a:sy n="86" d="100"/>
        </p:scale>
        <p:origin x="1354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C43EA-EB05-463C-ADE5-4D1DD03FFCC4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BC25D-729E-4EA9-85DE-7668BA1D90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989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BC25D-729E-4EA9-85DE-7668BA1D90B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9171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BC25D-729E-4EA9-85DE-7668BA1D90B5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3099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BC25D-729E-4EA9-85DE-7668BA1D90B5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6864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BC25D-729E-4EA9-85DE-7668BA1D90B5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1629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BC25D-729E-4EA9-85DE-7668BA1D90B5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56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1</a:t>
            </a:r>
            <a:r>
              <a:rPr lang="en-GB" baseline="0" dirty="0"/>
              <a:t> - </a:t>
            </a:r>
            <a:r>
              <a:rPr lang="en-GB" dirty="0"/>
              <a:t>Housekeeping (</a:t>
            </a:r>
            <a:r>
              <a:rPr lang="en-GB" b="1" dirty="0"/>
              <a:t>recording</a:t>
            </a:r>
            <a:r>
              <a:rPr lang="en-GB" dirty="0"/>
              <a:t>, mute, chat, questions, hands, voting)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1 - Need 15 to be quorate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1 - Confirm which reports and dos are available</a:t>
            </a:r>
            <a:r>
              <a:rPr lang="en-GB" baseline="0" dirty="0"/>
              <a:t> for attendees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2 - Apologies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3 - Minutes of last meeting – accuracy and matters arsing (none) – approve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4 - </a:t>
            </a:r>
            <a:r>
              <a:rPr lang="en-GB" dirty="0" err="1"/>
              <a:t>Covid</a:t>
            </a:r>
            <a:r>
              <a:rPr lang="en-GB" dirty="0"/>
              <a:t> 19 – see my report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5 -</a:t>
            </a:r>
            <a:r>
              <a:rPr lang="en-GB" baseline="0" dirty="0"/>
              <a:t> </a:t>
            </a:r>
            <a:r>
              <a:rPr lang="en-GB" dirty="0"/>
              <a:t>Accounts</a:t>
            </a:r>
            <a:r>
              <a:rPr lang="en-GB" baseline="0" dirty="0"/>
              <a:t> – Ian as Treasurer – Questions?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6 – Reports: marketing (Rosie), Credit (Ian on behalf of Credit Committee), Delinquency (Ian on behalf of delinquency committee) - Questions?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7 – Appointments: set up voting buttons via forms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8 – Elections: set up voting buttons via forms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9 – Dividend: set up voting buttons via forms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10 – AOB – Questions – Thanks – Close meeting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BC25D-729E-4EA9-85DE-7668BA1D90B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386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BC25D-729E-4EA9-85DE-7668BA1D90B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749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BC25D-729E-4EA9-85DE-7668BA1D90B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885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BC25D-729E-4EA9-85DE-7668BA1D90B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2815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Housekeeping (recording, mute, chat, questions, hands, voting)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BC25D-729E-4EA9-85DE-7668BA1D90B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5578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BC25D-729E-4EA9-85DE-7668BA1D90B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8150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BC25D-729E-4EA9-85DE-7668BA1D90B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9753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BC25D-729E-4EA9-85DE-7668BA1D90B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704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02FE-D830-48DA-9DBA-844945D108E9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1224-5436-43A0-9B70-F7D3753C68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364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02FE-D830-48DA-9DBA-844945D108E9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1224-5436-43A0-9B70-F7D3753C68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400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02FE-D830-48DA-9DBA-844945D108E9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1224-5436-43A0-9B70-F7D3753C68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751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02FE-D830-48DA-9DBA-844945D108E9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1224-5436-43A0-9B70-F7D3753C68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860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02FE-D830-48DA-9DBA-844945D108E9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1224-5436-43A0-9B70-F7D3753C68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638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02FE-D830-48DA-9DBA-844945D108E9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1224-5436-43A0-9B70-F7D3753C68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315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02FE-D830-48DA-9DBA-844945D108E9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1224-5436-43A0-9B70-F7D3753C68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129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02FE-D830-48DA-9DBA-844945D108E9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1224-5436-43A0-9B70-F7D3753C68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4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02FE-D830-48DA-9DBA-844945D108E9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1224-5436-43A0-9B70-F7D3753C68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023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02FE-D830-48DA-9DBA-844945D108E9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1224-5436-43A0-9B70-F7D3753C68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311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02FE-D830-48DA-9DBA-844945D108E9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1224-5436-43A0-9B70-F7D3753C68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85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B02FE-D830-48DA-9DBA-844945D108E9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41224-5436-43A0-9B70-F7D3753C68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807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hyperlink" Target="http://www.wherrydragon.org.uk/forms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mis.norwich.gov.uk/Live/Document.ashx?czJKcaeAi5tUFL1DTL2UE4zNRBcoShgo=OPxK6LebiB4TKkzXMlMWzAgplJIuCEwj2AzxdFjOVX3kDiz9Grrf3A%3d%3d&amp;rUzwRPf%2bZ3zd4E7Ikn8Lyw%3d%3d=pwRE6AGJFLDNlh225F5QMaQWCtPHwdhUfCZ%2fLUQzgA2uL5jNRG4jdQ%3d%3d&amp;mCTIbCubSFfXsDGW9IXnlg%3d%3d=hFflUdN3100%3d&amp;kCx1AnS9%2fpWZQ40DXFvdEw%3d%3d=hFflUdN3100%3d&amp;uJovDxwdjMPoYv%2bAJvYtyA%3d%3d=ctNJFf55vVA%3d&amp;FgPlIEJYlotS%2bYGoBi5olA%3d%3d=NHdURQburHA%3d&amp;d9Qjj0ag1Pd993jsyOJqFvmyB7X0CSQK=ctNJFf55vVA%3d&amp;WGewmoAfeNR9xqBux0r1Q8Za60lavYmz=ctNJFf55vVA%3d&amp;WGewmoAfeNQ16B2MHuCpMRKZMwaG1PaO=ctNJFf55vVA%3d" TargetMode="External"/><Relationship Id="rId2" Type="http://schemas.openxmlformats.org/officeDocument/2006/relationships/hyperlink" Target="Credit%20Unions%20Member%20Video.mp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gif"/><Relationship Id="rId4" Type="http://schemas.openxmlformats.org/officeDocument/2006/relationships/hyperlink" Target="Employer%20Parnter%20Video.mp4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051898"/>
            <a:ext cx="7786255" cy="2889270"/>
          </a:xfrm>
        </p:spPr>
        <p:txBody>
          <a:bodyPr>
            <a:normAutofit/>
          </a:bodyPr>
          <a:lstStyle/>
          <a:p>
            <a:r>
              <a:rPr lang="en-GB" sz="6700" b="1" dirty="0">
                <a:solidFill>
                  <a:schemeClr val="tx2"/>
                </a:solidFill>
              </a:rPr>
              <a:t>Virtual AGM </a:t>
            </a:r>
            <a:br>
              <a:rPr lang="en-GB" sz="2800" b="1" dirty="0">
                <a:solidFill>
                  <a:schemeClr val="tx2"/>
                </a:solidFill>
              </a:rPr>
            </a:br>
            <a:r>
              <a:rPr lang="en-GB" sz="3200" b="1" dirty="0">
                <a:solidFill>
                  <a:schemeClr val="tx2"/>
                </a:solidFill>
              </a:rPr>
              <a:t>21 March 2024</a:t>
            </a:r>
            <a:br>
              <a:rPr lang="en-GB" sz="2800" b="1" dirty="0">
                <a:solidFill>
                  <a:schemeClr val="tx2"/>
                </a:solidFill>
              </a:rPr>
            </a:br>
            <a:endParaRPr lang="en-GB" sz="2800" b="1" dirty="0">
              <a:solidFill>
                <a:schemeClr val="tx2"/>
              </a:solidFill>
            </a:endParaRPr>
          </a:p>
        </p:txBody>
      </p:sp>
      <p:pic>
        <p:nvPicPr>
          <p:cNvPr id="5" name="Picture 4" descr="http://www.wherrydragon.org.uk/images/wdlogo.gif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1" b="7693"/>
          <a:stretch/>
        </p:blipFill>
        <p:spPr bwMode="auto">
          <a:xfrm>
            <a:off x="107504" y="116632"/>
            <a:ext cx="4248472" cy="1584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Talk to the Dragon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725144"/>
            <a:ext cx="1731640" cy="17281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9106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DF5C6-D7CD-48F3-8526-9A9876512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Loans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EF6BF-4538-4686-95A9-698D9230F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b="1" dirty="0"/>
              <a:t>For financial year:</a:t>
            </a:r>
          </a:p>
          <a:p>
            <a:pPr marL="0" indent="0" algn="ctr">
              <a:buNone/>
            </a:pPr>
            <a:r>
              <a:rPr lang="en-GB" sz="4000" b="1" dirty="0"/>
              <a:t> issued 343 loans totalling £354,696</a:t>
            </a:r>
          </a:p>
          <a:p>
            <a:pPr marL="0" indent="0" algn="ctr">
              <a:buNone/>
            </a:pPr>
            <a:endParaRPr lang="en-GB" sz="3900" b="1" dirty="0"/>
          </a:p>
          <a:p>
            <a:pPr marL="0" indent="0" algn="ctr">
              <a:buNone/>
            </a:pPr>
            <a:r>
              <a:rPr lang="en-GB" sz="3600" b="1" dirty="0"/>
              <a:t>Last year </a:t>
            </a:r>
          </a:p>
          <a:p>
            <a:pPr marL="0" indent="0" algn="ctr">
              <a:buNone/>
            </a:pPr>
            <a:r>
              <a:rPr lang="en-GB" sz="3600" b="1" dirty="0"/>
              <a:t>issued  354 loans totalling £383,890</a:t>
            </a:r>
          </a:p>
          <a:p>
            <a:pPr marL="0" indent="0" algn="ctr">
              <a:buNone/>
            </a:pPr>
            <a:endParaRPr lang="en-GB" sz="3900" b="1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http://www.wherrydragon.org.uk/images/wdlogo.gif">
            <a:extLst>
              <a:ext uri="{FF2B5EF4-FFF2-40B4-BE49-F238E27FC236}">
                <a16:creationId xmlns:a16="http://schemas.microsoft.com/office/drawing/2014/main" id="{7B152134-954C-413D-B0DC-7F3D8E139658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1" b="7693"/>
          <a:stretch/>
        </p:blipFill>
        <p:spPr bwMode="auto">
          <a:xfrm>
            <a:off x="0" y="6126163"/>
            <a:ext cx="2952328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0426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0E1A80C-82A0-4DDE-94A9-592B58A553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9125396"/>
              </p:ext>
            </p:extLst>
          </p:nvPr>
        </p:nvGraphicFramePr>
        <p:xfrm>
          <a:off x="482600" y="1132574"/>
          <a:ext cx="8178801" cy="50773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99414">
                  <a:extLst>
                    <a:ext uri="{9D8B030D-6E8A-4147-A177-3AD203B41FA5}">
                      <a16:colId xmlns:a16="http://schemas.microsoft.com/office/drawing/2014/main" val="1065794057"/>
                    </a:ext>
                  </a:extLst>
                </a:gridCol>
                <a:gridCol w="1842836">
                  <a:extLst>
                    <a:ext uri="{9D8B030D-6E8A-4147-A177-3AD203B41FA5}">
                      <a16:colId xmlns:a16="http://schemas.microsoft.com/office/drawing/2014/main" val="1414395458"/>
                    </a:ext>
                  </a:extLst>
                </a:gridCol>
                <a:gridCol w="1936551">
                  <a:extLst>
                    <a:ext uri="{9D8B030D-6E8A-4147-A177-3AD203B41FA5}">
                      <a16:colId xmlns:a16="http://schemas.microsoft.com/office/drawing/2014/main" val="489704572"/>
                    </a:ext>
                  </a:extLst>
                </a:gridCol>
              </a:tblGrid>
              <a:tr h="605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>
                          <a:effectLst/>
                        </a:rPr>
                        <a:t>Purpose of Loan</a:t>
                      </a:r>
                      <a:endParaRPr lang="en-GB" sz="2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942" marR="161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>
                          <a:effectLst/>
                        </a:rPr>
                        <a:t>Number</a:t>
                      </a:r>
                      <a:endParaRPr lang="en-GB" sz="2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942" marR="161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>
                          <a:effectLst/>
                        </a:rPr>
                        <a:t>Value</a:t>
                      </a:r>
                      <a:endParaRPr lang="en-GB" sz="2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942" marR="161942" marT="0" marB="0"/>
                </a:tc>
                <a:extLst>
                  <a:ext uri="{0D108BD9-81ED-4DB2-BD59-A6C34878D82A}">
                    <a16:rowId xmlns:a16="http://schemas.microsoft.com/office/drawing/2014/main" val="3129497662"/>
                  </a:ext>
                </a:extLst>
              </a:tr>
              <a:tr h="5633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GB" sz="2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ome</a:t>
                      </a:r>
                      <a:r>
                        <a:rPr lang="en-GB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Improvements</a:t>
                      </a:r>
                    </a:p>
                  </a:txBody>
                  <a:tcPr marL="161942" marR="161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600" dirty="0">
                          <a:effectLst/>
                        </a:rPr>
                        <a:t>50</a:t>
                      </a:r>
                      <a:endParaRPr lang="en-GB" sz="2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942" marR="161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600" dirty="0">
                          <a:effectLst/>
                        </a:rPr>
                        <a:t>£75,815</a:t>
                      </a:r>
                      <a:endParaRPr lang="en-GB" sz="2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942" marR="161942" marT="0" marB="0"/>
                </a:tc>
                <a:extLst>
                  <a:ext uri="{0D108BD9-81ED-4DB2-BD59-A6C34878D82A}">
                    <a16:rowId xmlns:a16="http://schemas.microsoft.com/office/drawing/2014/main" val="3000010226"/>
                  </a:ext>
                </a:extLst>
              </a:tr>
              <a:tr h="6789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dirty="0">
                          <a:effectLst/>
                        </a:rPr>
                        <a:t>Car Repairs/Mot Costs</a:t>
                      </a:r>
                      <a:endParaRPr lang="en-GB" sz="2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942" marR="161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600" dirty="0">
                          <a:effectLst/>
                        </a:rPr>
                        <a:t>43</a:t>
                      </a:r>
                      <a:endParaRPr lang="en-GB" sz="2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942" marR="161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600" dirty="0">
                          <a:effectLst/>
                        </a:rPr>
                        <a:t>£33,335</a:t>
                      </a:r>
                      <a:endParaRPr lang="en-GB" sz="2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942" marR="161942" marT="0" marB="0"/>
                </a:tc>
                <a:extLst>
                  <a:ext uri="{0D108BD9-81ED-4DB2-BD59-A6C34878D82A}">
                    <a16:rowId xmlns:a16="http://schemas.microsoft.com/office/drawing/2014/main" val="533247312"/>
                  </a:ext>
                </a:extLst>
              </a:tr>
              <a:tr h="5633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dirty="0">
                          <a:effectLst/>
                        </a:rPr>
                        <a:t>Holiday Costs</a:t>
                      </a:r>
                      <a:endParaRPr lang="en-GB" sz="2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942" marR="161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600" dirty="0">
                          <a:effectLst/>
                        </a:rPr>
                        <a:t>41</a:t>
                      </a:r>
                      <a:endParaRPr lang="en-GB" sz="2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942" marR="161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600" dirty="0">
                          <a:effectLst/>
                        </a:rPr>
                        <a:t>£52,880</a:t>
                      </a:r>
                      <a:endParaRPr lang="en-GB" sz="2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942" marR="161942" marT="0" marB="0"/>
                </a:tc>
                <a:extLst>
                  <a:ext uri="{0D108BD9-81ED-4DB2-BD59-A6C34878D82A}">
                    <a16:rowId xmlns:a16="http://schemas.microsoft.com/office/drawing/2014/main" val="1788513049"/>
                  </a:ext>
                </a:extLst>
              </a:tr>
              <a:tr h="563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Christmas</a:t>
                      </a:r>
                    </a:p>
                  </a:txBody>
                  <a:tcPr marL="161942" marR="161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600" dirty="0">
                          <a:effectLst/>
                        </a:rPr>
                        <a:t>30</a:t>
                      </a:r>
                      <a:endParaRPr lang="en-GB" sz="2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942" marR="161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600" dirty="0">
                          <a:effectLst/>
                        </a:rPr>
                        <a:t>£22,500</a:t>
                      </a:r>
                      <a:endParaRPr lang="en-GB" sz="2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942" marR="161942" marT="0" marB="0"/>
                </a:tc>
                <a:extLst>
                  <a:ext uri="{0D108BD9-81ED-4DB2-BD59-A6C34878D82A}">
                    <a16:rowId xmlns:a16="http://schemas.microsoft.com/office/drawing/2014/main" val="4038862290"/>
                  </a:ext>
                </a:extLst>
              </a:tr>
              <a:tr h="563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600" dirty="0">
                          <a:effectLst/>
                        </a:rPr>
                        <a:t>New Employee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Summer loan</a:t>
                      </a:r>
                    </a:p>
                  </a:txBody>
                  <a:tcPr marL="161942" marR="161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600" dirty="0">
                          <a:effectLst/>
                        </a:rPr>
                        <a:t>29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161942" marR="161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600" dirty="0">
                          <a:effectLst/>
                        </a:rPr>
                        <a:t>£13,500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£11,100</a:t>
                      </a:r>
                    </a:p>
                  </a:txBody>
                  <a:tcPr marL="161942" marR="161942" marT="0" marB="0"/>
                </a:tc>
                <a:extLst>
                  <a:ext uri="{0D108BD9-81ED-4DB2-BD59-A6C34878D82A}">
                    <a16:rowId xmlns:a16="http://schemas.microsoft.com/office/drawing/2014/main" val="640391349"/>
                  </a:ext>
                </a:extLst>
              </a:tr>
              <a:tr h="5274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dirty="0">
                          <a:effectLst/>
                        </a:rPr>
                        <a:t>Family Emergency / Illness</a:t>
                      </a:r>
                      <a:endParaRPr lang="en-GB" sz="2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942" marR="161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600" dirty="0">
                          <a:effectLst/>
                        </a:rPr>
                        <a:t>18</a:t>
                      </a:r>
                      <a:endParaRPr lang="en-GB" sz="2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942" marR="161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600" dirty="0">
                          <a:effectLst/>
                        </a:rPr>
                        <a:t>£13,145</a:t>
                      </a:r>
                      <a:endParaRPr lang="en-GB" sz="2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942" marR="161942" marT="0" marB="0"/>
                </a:tc>
                <a:extLst>
                  <a:ext uri="{0D108BD9-81ED-4DB2-BD59-A6C34878D82A}">
                    <a16:rowId xmlns:a16="http://schemas.microsoft.com/office/drawing/2014/main" val="2095376417"/>
                  </a:ext>
                </a:extLst>
              </a:tr>
              <a:tr h="563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600" dirty="0">
                          <a:effectLst/>
                        </a:rPr>
                        <a:t>Car Purchase </a:t>
                      </a:r>
                      <a:endParaRPr lang="en-GB" sz="2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942" marR="161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161942" marR="161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600" dirty="0">
                          <a:effectLst/>
                        </a:rPr>
                        <a:t>£35,676</a:t>
                      </a:r>
                      <a:endParaRPr lang="en-GB" sz="2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1942" marR="161942" marT="0" marB="0"/>
                </a:tc>
                <a:extLst>
                  <a:ext uri="{0D108BD9-81ED-4DB2-BD59-A6C34878D82A}">
                    <a16:rowId xmlns:a16="http://schemas.microsoft.com/office/drawing/2014/main" val="288675614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951235" y="489857"/>
            <a:ext cx="52415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Loans Issued 2022 / 2023 </a:t>
            </a:r>
          </a:p>
        </p:txBody>
      </p:sp>
      <p:pic>
        <p:nvPicPr>
          <p:cNvPr id="6" name="Picture 5" descr="http://www.wherrydragon.org.uk/images/wdlogo.gif">
            <a:extLst>
              <a:ext uri="{FF2B5EF4-FFF2-40B4-BE49-F238E27FC236}">
                <a16:creationId xmlns:a16="http://schemas.microsoft.com/office/drawing/2014/main" id="{7B152134-954C-413D-B0DC-7F3D8E13965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1" b="7693"/>
          <a:stretch/>
        </p:blipFill>
        <p:spPr bwMode="auto">
          <a:xfrm>
            <a:off x="0" y="6126163"/>
            <a:ext cx="2952328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9561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70EF678-DED0-4513-B4D3-388FF3BE05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6400039"/>
              </p:ext>
            </p:extLst>
          </p:nvPr>
        </p:nvGraphicFramePr>
        <p:xfrm>
          <a:off x="482600" y="1019313"/>
          <a:ext cx="8178801" cy="4819378"/>
        </p:xfrm>
        <a:graphic>
          <a:graphicData uri="http://schemas.openxmlformats.org/drawingml/2006/table">
            <a:tbl>
              <a:tblPr firstRow="1" firstCol="1" bandRow="1"/>
              <a:tblGrid>
                <a:gridCol w="2084410">
                  <a:extLst>
                    <a:ext uri="{9D8B030D-6E8A-4147-A177-3AD203B41FA5}">
                      <a16:colId xmlns:a16="http://schemas.microsoft.com/office/drawing/2014/main" val="3062003592"/>
                    </a:ext>
                  </a:extLst>
                </a:gridCol>
                <a:gridCol w="1529605">
                  <a:extLst>
                    <a:ext uri="{9D8B030D-6E8A-4147-A177-3AD203B41FA5}">
                      <a16:colId xmlns:a16="http://schemas.microsoft.com/office/drawing/2014/main" val="3901165332"/>
                    </a:ext>
                  </a:extLst>
                </a:gridCol>
                <a:gridCol w="1518683">
                  <a:extLst>
                    <a:ext uri="{9D8B030D-6E8A-4147-A177-3AD203B41FA5}">
                      <a16:colId xmlns:a16="http://schemas.microsoft.com/office/drawing/2014/main" val="2687001027"/>
                    </a:ext>
                  </a:extLst>
                </a:gridCol>
                <a:gridCol w="1529605">
                  <a:extLst>
                    <a:ext uri="{9D8B030D-6E8A-4147-A177-3AD203B41FA5}">
                      <a16:colId xmlns:a16="http://schemas.microsoft.com/office/drawing/2014/main" val="1676364923"/>
                    </a:ext>
                  </a:extLst>
                </a:gridCol>
                <a:gridCol w="1516498">
                  <a:extLst>
                    <a:ext uri="{9D8B030D-6E8A-4147-A177-3AD203B41FA5}">
                      <a16:colId xmlns:a16="http://schemas.microsoft.com/office/drawing/2014/main" val="3891971191"/>
                    </a:ext>
                  </a:extLst>
                </a:gridCol>
              </a:tblGrid>
              <a:tr h="503813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Amount</a:t>
                      </a:r>
                      <a:endParaRPr lang="en-GB" sz="3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9882" marR="139882" marT="194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Number</a:t>
                      </a:r>
                      <a:endParaRPr lang="en-GB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9882" marR="139882" marT="194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Value</a:t>
                      </a:r>
                      <a:endParaRPr lang="en-GB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9882" marR="139882" marT="194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Number</a:t>
                      </a:r>
                      <a:endParaRPr lang="en-GB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9882" marR="139882" marT="194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Value</a:t>
                      </a:r>
                      <a:endParaRPr lang="en-GB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9882" marR="139882" marT="194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711849"/>
                  </a:ext>
                </a:extLst>
              </a:tr>
              <a:tr h="670893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9882" marR="139882" marT="194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2022-2023</a:t>
                      </a:r>
                      <a:endParaRPr lang="en-GB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509" marR="186509" marT="93254" marB="9325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2021-2022</a:t>
                      </a:r>
                      <a:endParaRPr lang="en-GB" sz="3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509" marR="186509" marT="93254" marB="9325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47392"/>
                  </a:ext>
                </a:extLst>
              </a:tr>
              <a:tr h="455584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&lt; £500</a:t>
                      </a:r>
                      <a:endParaRPr lang="en-GB" sz="3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9882" marR="139882" marT="194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£  67,935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£  25,370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5140950"/>
                  </a:ext>
                </a:extLst>
              </a:tr>
              <a:tr h="455584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£501 - £999</a:t>
                      </a:r>
                      <a:endParaRPr lang="en-GB" sz="3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9882" marR="139882" marT="194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£  40,410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£  79,295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1804663"/>
                  </a:ext>
                </a:extLst>
              </a:tr>
              <a:tr h="455584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£1000 - £1999</a:t>
                      </a:r>
                      <a:endParaRPr lang="en-GB" sz="3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9882" marR="139882" marT="194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£  96,795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£  79,755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498848"/>
                  </a:ext>
                </a:extLst>
              </a:tr>
              <a:tr h="455584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£2000 - £2999</a:t>
                      </a:r>
                      <a:endParaRPr lang="en-GB" sz="3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9882" marR="139882" marT="194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£  53,211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£  58,900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2844134"/>
                  </a:ext>
                </a:extLst>
              </a:tr>
              <a:tr h="455584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£3000 - £3999</a:t>
                      </a:r>
                      <a:endParaRPr lang="en-GB" sz="3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9882" marR="139882" marT="194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£  31,200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£  22,000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8885033"/>
                  </a:ext>
                </a:extLst>
              </a:tr>
              <a:tr h="455584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£4000 - £4999</a:t>
                      </a:r>
                      <a:endParaRPr lang="en-GB" sz="3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9882" marR="139882" marT="194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£  12,000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£  38,070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8912372"/>
                  </a:ext>
                </a:extLst>
              </a:tr>
              <a:tr h="455584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&gt; £5000</a:t>
                      </a:r>
                      <a:endParaRPr lang="en-GB" sz="3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9882" marR="139882" marT="194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£  53,145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£  80,500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5196107"/>
                  </a:ext>
                </a:extLst>
              </a:tr>
              <a:tr h="455584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lang="en-GB" sz="3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9882" marR="139882" marT="194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£354,696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354</a:t>
                      </a:r>
                      <a:endParaRPr lang="en-GB" sz="22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9882" marR="139882" marT="194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£383,890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69574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25413" y="434538"/>
            <a:ext cx="6293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Loans Analysis by Amount Issued</a:t>
            </a:r>
          </a:p>
        </p:txBody>
      </p:sp>
      <p:pic>
        <p:nvPicPr>
          <p:cNvPr id="6" name="Picture 5" descr="http://www.wherrydragon.org.uk/images/wdlogo.gif">
            <a:extLst>
              <a:ext uri="{FF2B5EF4-FFF2-40B4-BE49-F238E27FC236}">
                <a16:creationId xmlns:a16="http://schemas.microsoft.com/office/drawing/2014/main" id="{AC733E53-92B5-4956-85AB-482E8814F7DB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1" b="7693"/>
          <a:stretch/>
        </p:blipFill>
        <p:spPr bwMode="auto">
          <a:xfrm>
            <a:off x="19253" y="7338060"/>
            <a:ext cx="2952328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7217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6E323-CDAD-4230-8012-2A0389AB9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en-GB" b="1" dirty="0"/>
              <a:t>Delinquency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25EE6-89E0-4218-A052-5F5D7088C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31470"/>
            <a:ext cx="8507288" cy="4929411"/>
          </a:xfrm>
        </p:spPr>
        <p:txBody>
          <a:bodyPr/>
          <a:lstStyle/>
          <a:p>
            <a:r>
              <a:rPr lang="en-GB" dirty="0"/>
              <a:t>This year impairment gains of £5,172. Last year we lost (increase to bad debt provision) (£1,723). 30 months of new loans policy and Equifax has reduced the number of loans with large exposure so we are less vulnerable  </a:t>
            </a:r>
          </a:p>
          <a:p>
            <a:r>
              <a:rPr lang="en-GB" dirty="0"/>
              <a:t>Main focus on DWP eligible loan deductions scheme. Have had 45 approvals.</a:t>
            </a:r>
          </a:p>
          <a:p>
            <a:r>
              <a:rPr lang="en-GB" dirty="0"/>
              <a:t>Number of IVAs, DROs and Bankruptcy received reduced from 7 at £14,600 to 3 at £2,100.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http://www.wherrydragon.org.uk/images/wdlogo.gif">
            <a:extLst>
              <a:ext uri="{FF2B5EF4-FFF2-40B4-BE49-F238E27FC236}">
                <a16:creationId xmlns:a16="http://schemas.microsoft.com/office/drawing/2014/main" id="{84497732-ABD9-4959-BD26-A6FBC265683A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1" b="7693"/>
          <a:stretch/>
        </p:blipFill>
        <p:spPr bwMode="auto">
          <a:xfrm>
            <a:off x="0" y="6065912"/>
            <a:ext cx="2952328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9598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C81AB-0D54-4396-8901-F22D0F626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Appointments &amp; Elections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B3587-79C6-4DCC-B22B-95C8B08F2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39242"/>
            <a:ext cx="8435280" cy="363397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GB" sz="4000" i="1" dirty="0"/>
              <a:t>Vote via MS Teams</a:t>
            </a:r>
          </a:p>
          <a:p>
            <a:endParaRPr lang="en-GB" sz="4000" dirty="0"/>
          </a:p>
          <a:p>
            <a:r>
              <a:rPr lang="en-GB" sz="4600" dirty="0"/>
              <a:t>Appoint auditor</a:t>
            </a:r>
          </a:p>
          <a:p>
            <a:pPr lvl="1"/>
            <a:r>
              <a:rPr lang="en-GB" sz="3600" dirty="0"/>
              <a:t>propose to retain the current auditor Lindley Adams  </a:t>
            </a:r>
          </a:p>
          <a:p>
            <a:pPr marL="0" indent="0">
              <a:buNone/>
            </a:pPr>
            <a:endParaRPr lang="en-GB" sz="4000" i="1" dirty="0"/>
          </a:p>
          <a:p>
            <a:r>
              <a:rPr lang="en-GB" sz="4600" dirty="0"/>
              <a:t>Election of Directors to the Board </a:t>
            </a:r>
          </a:p>
          <a:p>
            <a:pPr lvl="1"/>
            <a:r>
              <a:rPr lang="en-GB" sz="3600" dirty="0"/>
              <a:t>propose to retain the existing Board of Directors</a:t>
            </a:r>
          </a:p>
          <a:p>
            <a:pPr lvl="1"/>
            <a:r>
              <a:rPr lang="en-GB" sz="3600" dirty="0"/>
              <a:t>Nominations received and from the AGM</a:t>
            </a:r>
          </a:p>
          <a:p>
            <a:endParaRPr lang="en-GB" sz="3600" i="1" dirty="0"/>
          </a:p>
          <a:p>
            <a:endParaRPr lang="en-GB" sz="3600" i="1" dirty="0"/>
          </a:p>
          <a:p>
            <a:endParaRPr lang="en-GB" dirty="0"/>
          </a:p>
        </p:txBody>
      </p:sp>
      <p:pic>
        <p:nvPicPr>
          <p:cNvPr id="4" name="Picture 3" descr="http://www.wherrydragon.org.uk/images/wdlogo.gif">
            <a:extLst>
              <a:ext uri="{FF2B5EF4-FFF2-40B4-BE49-F238E27FC236}">
                <a16:creationId xmlns:a16="http://schemas.microsoft.com/office/drawing/2014/main" id="{AC733E53-92B5-4956-85AB-482E8814F7DB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1" b="7693"/>
          <a:stretch/>
        </p:blipFill>
        <p:spPr bwMode="auto">
          <a:xfrm>
            <a:off x="0" y="6065912"/>
            <a:ext cx="2952328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1648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8ED3C-EAC9-4375-AB30-AA30E8F8C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Application for Dividend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3D6C5-FE4B-4B54-B65B-863F20F11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i="1" dirty="0"/>
              <a:t>Vote via MS Teams</a:t>
            </a:r>
          </a:p>
          <a:p>
            <a:pPr marL="0" indent="0" algn="ctr">
              <a:buNone/>
            </a:pPr>
            <a:endParaRPr lang="en-GB" sz="3600" dirty="0"/>
          </a:p>
          <a:p>
            <a:r>
              <a:rPr lang="en-GB" sz="3600" dirty="0"/>
              <a:t>Proposed 2.00% dividend</a:t>
            </a:r>
          </a:p>
          <a:p>
            <a:pPr marL="0" indent="0">
              <a:buNone/>
            </a:pPr>
            <a:endParaRPr lang="en-GB" sz="1400" dirty="0"/>
          </a:p>
          <a:p>
            <a:r>
              <a:rPr lang="en-GB" sz="3600" dirty="0"/>
              <a:t>Applied to members’ accounts end of March 2024</a:t>
            </a:r>
          </a:p>
          <a:p>
            <a:pPr marL="0" indent="0">
              <a:buNone/>
            </a:pPr>
            <a:endParaRPr lang="en-GB" sz="3600" dirty="0"/>
          </a:p>
        </p:txBody>
      </p:sp>
      <p:pic>
        <p:nvPicPr>
          <p:cNvPr id="4" name="Picture 3" descr="http://www.wherrydragon.org.uk/images/wdlogo.gif">
            <a:extLst>
              <a:ext uri="{FF2B5EF4-FFF2-40B4-BE49-F238E27FC236}">
                <a16:creationId xmlns:a16="http://schemas.microsoft.com/office/drawing/2014/main" id="{0438651E-49BB-4C47-A11D-14E38C30EEF0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1" b="7693"/>
          <a:stretch/>
        </p:blipFill>
        <p:spPr bwMode="auto">
          <a:xfrm>
            <a:off x="0" y="6065912"/>
            <a:ext cx="2952328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1424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8ED3C-EAC9-4375-AB30-AA30E8F8C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Annual Membership Fee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3D6C5-FE4B-4B54-B65B-863F20F11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i="1" dirty="0"/>
              <a:t>Vote via MS Teams</a:t>
            </a:r>
          </a:p>
          <a:p>
            <a:pPr marL="0" indent="0" algn="ctr">
              <a:buNone/>
            </a:pPr>
            <a:endParaRPr lang="en-GB" sz="3600" dirty="0"/>
          </a:p>
          <a:p>
            <a:r>
              <a:rPr lang="en-GB" sz="3600" dirty="0"/>
              <a:t>Proposed £5.00 Annual Membership Fee </a:t>
            </a:r>
          </a:p>
          <a:p>
            <a:pPr marL="0" indent="0">
              <a:buNone/>
            </a:pPr>
            <a:endParaRPr lang="en-GB" sz="1400" dirty="0"/>
          </a:p>
          <a:p>
            <a:r>
              <a:rPr lang="en-GB" sz="3600" dirty="0"/>
              <a:t>Applied to members’ accounts at start of October from 2024 and yearly thereafter</a:t>
            </a:r>
          </a:p>
          <a:p>
            <a:pPr marL="0" indent="0">
              <a:buNone/>
            </a:pPr>
            <a:endParaRPr lang="en-GB" sz="3600" dirty="0"/>
          </a:p>
        </p:txBody>
      </p:sp>
      <p:pic>
        <p:nvPicPr>
          <p:cNvPr id="4" name="Picture 3" descr="http://www.wherrydragon.org.uk/images/wdlogo.gif">
            <a:extLst>
              <a:ext uri="{FF2B5EF4-FFF2-40B4-BE49-F238E27FC236}">
                <a16:creationId xmlns:a16="http://schemas.microsoft.com/office/drawing/2014/main" id="{0438651E-49BB-4C47-A11D-14E38C30EEF0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1" b="7693"/>
          <a:stretch/>
        </p:blipFill>
        <p:spPr bwMode="auto">
          <a:xfrm>
            <a:off x="0" y="6065912"/>
            <a:ext cx="2952328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32120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E0290-F05D-40E1-8C2D-09020598F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GB" b="1" dirty="0"/>
              <a:t>Final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48B78-BC7E-4C7D-80EE-366EFFFD4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1844824"/>
            <a:ext cx="6275040" cy="4525963"/>
          </a:xfrm>
        </p:spPr>
        <p:txBody>
          <a:bodyPr/>
          <a:lstStyle/>
          <a:p>
            <a:r>
              <a:rPr lang="en-GB" dirty="0"/>
              <a:t>Any other business</a:t>
            </a:r>
          </a:p>
          <a:p>
            <a:r>
              <a:rPr lang="en-GB" dirty="0"/>
              <a:t>Questions</a:t>
            </a:r>
          </a:p>
          <a:p>
            <a:r>
              <a:rPr lang="en-GB" dirty="0"/>
              <a:t>Thanks</a:t>
            </a:r>
          </a:p>
          <a:p>
            <a:r>
              <a:rPr lang="en-GB" dirty="0"/>
              <a:t>Close meeting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 descr="http://www.wherrydragon.org.uk/images/wdlogo.gif">
            <a:extLst>
              <a:ext uri="{FF2B5EF4-FFF2-40B4-BE49-F238E27FC236}">
                <a16:creationId xmlns:a16="http://schemas.microsoft.com/office/drawing/2014/main" id="{04F0A1DA-AA67-4CFC-A96C-A9B9DC839928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1" b="7693"/>
          <a:stretch/>
        </p:blipFill>
        <p:spPr bwMode="auto">
          <a:xfrm>
            <a:off x="0" y="6065912"/>
            <a:ext cx="2952328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9510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7D5AD-DB3E-4065-8161-489D58A3E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5946"/>
            <a:ext cx="8229600" cy="1143000"/>
          </a:xfrm>
        </p:spPr>
        <p:txBody>
          <a:bodyPr/>
          <a:lstStyle/>
          <a:p>
            <a:r>
              <a:rPr lang="en-GB" b="1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3805A-A4A5-4903-842C-902BD187D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417638"/>
            <a:ext cx="7643192" cy="45259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Welcome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Apologies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Approve previous minutes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Accounts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Reports: credit committee, delinquency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Appointment of auditor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Elections for directors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Application of dividend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Membership Fee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Any other business</a:t>
            </a:r>
          </a:p>
          <a:p>
            <a:pPr marL="0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 descr="http://www.wherrydragon.org.uk/images/wdlogo.gif">
            <a:extLst>
              <a:ext uri="{FF2B5EF4-FFF2-40B4-BE49-F238E27FC236}">
                <a16:creationId xmlns:a16="http://schemas.microsoft.com/office/drawing/2014/main" id="{33D82CDC-5FB1-4869-95D4-CEE974BCC5E1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1" b="7693"/>
          <a:stretch/>
        </p:blipFill>
        <p:spPr bwMode="auto">
          <a:xfrm>
            <a:off x="0" y="6065912"/>
            <a:ext cx="2952328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0033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4673F-A4FD-420D-AAA7-6D5BF467E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16832"/>
            <a:ext cx="8229600" cy="2664296"/>
          </a:xfrm>
        </p:spPr>
        <p:txBody>
          <a:bodyPr>
            <a:normAutofit fontScale="90000"/>
          </a:bodyPr>
          <a:lstStyle/>
          <a:p>
            <a:r>
              <a:rPr lang="en-GB" sz="9600" dirty="0">
                <a:latin typeface="+mn-lt"/>
              </a:rPr>
              <a:t>Accounts</a:t>
            </a:r>
            <a:br>
              <a:rPr lang="en-GB" sz="9600" dirty="0">
                <a:latin typeface="+mn-lt"/>
              </a:rPr>
            </a:br>
            <a:r>
              <a:rPr lang="en-GB" dirty="0"/>
              <a:t>October 2022 - September 2023</a:t>
            </a:r>
            <a:br>
              <a:rPr lang="en-GB" sz="1100" dirty="0"/>
            </a:br>
            <a:endParaRPr lang="en-GB" dirty="0">
              <a:latin typeface="+mn-lt"/>
            </a:endParaRPr>
          </a:p>
        </p:txBody>
      </p:sp>
      <p:pic>
        <p:nvPicPr>
          <p:cNvPr id="4" name="Picture 3" descr="http://www.wherrydragon.org.uk/images/wdlogo.gif">
            <a:extLst>
              <a:ext uri="{FF2B5EF4-FFF2-40B4-BE49-F238E27FC236}">
                <a16:creationId xmlns:a16="http://schemas.microsoft.com/office/drawing/2014/main" id="{795D002F-C41B-4B7F-A8C7-016AE6827D5D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1" b="7693"/>
          <a:stretch/>
        </p:blipFill>
        <p:spPr bwMode="auto">
          <a:xfrm>
            <a:off x="0" y="6065912"/>
            <a:ext cx="2952328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7597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Rectangle 345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Rectangle 347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D8DA914-BC85-5801-8DFE-80D369973D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881746"/>
              </p:ext>
            </p:extLst>
          </p:nvPr>
        </p:nvGraphicFramePr>
        <p:xfrm>
          <a:off x="1043608" y="1196752"/>
          <a:ext cx="7056784" cy="4494757"/>
        </p:xfrm>
        <a:graphic>
          <a:graphicData uri="http://schemas.openxmlformats.org/drawingml/2006/table">
            <a:tbl>
              <a:tblPr/>
              <a:tblGrid>
                <a:gridCol w="4026598">
                  <a:extLst>
                    <a:ext uri="{9D8B030D-6E8A-4147-A177-3AD203B41FA5}">
                      <a16:colId xmlns:a16="http://schemas.microsoft.com/office/drawing/2014/main" val="3590538729"/>
                    </a:ext>
                  </a:extLst>
                </a:gridCol>
                <a:gridCol w="1228454">
                  <a:extLst>
                    <a:ext uri="{9D8B030D-6E8A-4147-A177-3AD203B41FA5}">
                      <a16:colId xmlns:a16="http://schemas.microsoft.com/office/drawing/2014/main" val="4188157128"/>
                    </a:ext>
                  </a:extLst>
                </a:gridCol>
                <a:gridCol w="655176">
                  <a:extLst>
                    <a:ext uri="{9D8B030D-6E8A-4147-A177-3AD203B41FA5}">
                      <a16:colId xmlns:a16="http://schemas.microsoft.com/office/drawing/2014/main" val="3182249661"/>
                    </a:ext>
                  </a:extLst>
                </a:gridCol>
                <a:gridCol w="1146556">
                  <a:extLst>
                    <a:ext uri="{9D8B030D-6E8A-4147-A177-3AD203B41FA5}">
                      <a16:colId xmlns:a16="http://schemas.microsoft.com/office/drawing/2014/main" val="1342678580"/>
                    </a:ext>
                  </a:extLst>
                </a:gridCol>
              </a:tblGrid>
              <a:tr h="246288"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6148610"/>
                  </a:ext>
                </a:extLst>
              </a:tr>
              <a:tr h="307861"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6242195"/>
                  </a:ext>
                </a:extLst>
              </a:tr>
              <a:tr h="246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254178"/>
                  </a:ext>
                </a:extLst>
              </a:tr>
              <a:tr h="246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Interest from members' loans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101,184.00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97,306.00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59879"/>
                  </a:ext>
                </a:extLst>
              </a:tr>
              <a:tr h="246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Bank/investments income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32,052.00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10,759.00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914806"/>
                  </a:ext>
                </a:extLst>
              </a:tr>
              <a:tr h="246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 (Ent Fees, CUNA dividend)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3,071.00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1,108.00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0550995"/>
                  </a:ext>
                </a:extLst>
              </a:tr>
              <a:tr h="246288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income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136,307.00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109,173.00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906791"/>
                  </a:ext>
                </a:extLst>
              </a:tr>
              <a:tr h="246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Expenditure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DA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DA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017567"/>
                  </a:ext>
                </a:extLst>
              </a:tr>
              <a:tr h="246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Operating expenses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80,118.00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75,662.00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3958242"/>
                  </a:ext>
                </a:extLst>
              </a:tr>
              <a:tr h="246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Impairment losses (gains)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-5,937.00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-5,172.00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0457040"/>
                  </a:ext>
                </a:extLst>
              </a:tr>
              <a:tr h="246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Fees and comissions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822.00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0012135"/>
                  </a:ext>
                </a:extLst>
              </a:tr>
              <a:tr h="246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Dividends paid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18,607.00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14,595.00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3412331"/>
                  </a:ext>
                </a:extLst>
              </a:tr>
              <a:tr h="246288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expenditure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93,610.00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DA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85,936.00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DA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847031"/>
                  </a:ext>
                </a:extLst>
              </a:tr>
              <a:tr h="246288"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4198134"/>
                  </a:ext>
                </a:extLst>
              </a:tr>
              <a:tr h="246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Profit/loss before taxation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42,697.00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23,237.00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9139911"/>
                  </a:ext>
                </a:extLst>
              </a:tr>
              <a:tr h="246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less taxation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-6,090.00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-2,044.00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1712413"/>
                  </a:ext>
                </a:extLst>
              </a:tr>
              <a:tr h="246288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Profit/loss after tax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36,607.00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21,193.00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037489"/>
                  </a:ext>
                </a:extLst>
              </a:tr>
              <a:tr h="246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Rate of dividend paid in the year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1568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1189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Rectangle 345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Rectangle 347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6652D29-87D0-E5F7-D24D-2DD9103582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415971"/>
              </p:ext>
            </p:extLst>
          </p:nvPr>
        </p:nvGraphicFramePr>
        <p:xfrm>
          <a:off x="457200" y="980728"/>
          <a:ext cx="8229599" cy="5112567"/>
        </p:xfrm>
        <a:graphic>
          <a:graphicData uri="http://schemas.openxmlformats.org/drawingml/2006/table">
            <a:tbl>
              <a:tblPr/>
              <a:tblGrid>
                <a:gridCol w="2607281">
                  <a:extLst>
                    <a:ext uri="{9D8B030D-6E8A-4147-A177-3AD203B41FA5}">
                      <a16:colId xmlns:a16="http://schemas.microsoft.com/office/drawing/2014/main" val="1507206579"/>
                    </a:ext>
                  </a:extLst>
                </a:gridCol>
                <a:gridCol w="2607281">
                  <a:extLst>
                    <a:ext uri="{9D8B030D-6E8A-4147-A177-3AD203B41FA5}">
                      <a16:colId xmlns:a16="http://schemas.microsoft.com/office/drawing/2014/main" val="3162977996"/>
                    </a:ext>
                  </a:extLst>
                </a:gridCol>
                <a:gridCol w="1254632">
                  <a:extLst>
                    <a:ext uri="{9D8B030D-6E8A-4147-A177-3AD203B41FA5}">
                      <a16:colId xmlns:a16="http://schemas.microsoft.com/office/drawing/2014/main" val="2778289630"/>
                    </a:ext>
                  </a:extLst>
                </a:gridCol>
                <a:gridCol w="623395">
                  <a:extLst>
                    <a:ext uri="{9D8B030D-6E8A-4147-A177-3AD203B41FA5}">
                      <a16:colId xmlns:a16="http://schemas.microsoft.com/office/drawing/2014/main" val="1833548754"/>
                    </a:ext>
                  </a:extLst>
                </a:gridCol>
                <a:gridCol w="1137010">
                  <a:extLst>
                    <a:ext uri="{9D8B030D-6E8A-4147-A177-3AD203B41FA5}">
                      <a16:colId xmlns:a16="http://schemas.microsoft.com/office/drawing/2014/main" val="2456044603"/>
                    </a:ext>
                  </a:extLst>
                </a:gridCol>
              </a:tblGrid>
              <a:tr h="220053"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Balance Sheet for the year ended 30 September 2023</a:t>
                      </a:r>
                    </a:p>
                  </a:txBody>
                  <a:tcPr marL="5921" marR="5921" marT="59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914349"/>
                  </a:ext>
                </a:extLst>
              </a:tr>
              <a:tr h="212718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1" marR="5921" marT="5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1" marR="5921" marT="5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5921" marR="5921" marT="5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5921" marR="5921" marT="5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7904979"/>
                  </a:ext>
                </a:extLst>
              </a:tr>
              <a:tr h="212718">
                <a:tc rowSpan="6">
                  <a:txBody>
                    <a:bodyPr/>
                    <a:lstStyle/>
                    <a:p>
                      <a:pPr algn="l" fontAlgn="t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Balance sheet - assets:</a:t>
                      </a:r>
                    </a:p>
                  </a:txBody>
                  <a:tcPr marL="5921" marR="5921" marT="59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Fixed assets</a:t>
                      </a:r>
                    </a:p>
                  </a:txBody>
                  <a:tcPr marL="5921" marR="5921" marT="59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2,732.00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2,913.00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7392499"/>
                  </a:ext>
                </a:extLst>
              </a:tr>
              <a:tr h="2127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Banks and Building Societies balances</a:t>
                      </a:r>
                    </a:p>
                  </a:txBody>
                  <a:tcPr marL="5921" marR="5921" marT="59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1,576,718.00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1,612,017.00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3426569"/>
                  </a:ext>
                </a:extLst>
              </a:tr>
              <a:tr h="2127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Due from members for loans: Unsecured</a:t>
                      </a:r>
                    </a:p>
                  </a:txBody>
                  <a:tcPr marL="5921" marR="5921" marT="59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730,665.00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783,144.00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8659146"/>
                  </a:ext>
                </a:extLst>
              </a:tr>
              <a:tr h="2127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Bad debt provision (amount)</a:t>
                      </a:r>
                    </a:p>
                  </a:txBody>
                  <a:tcPr marL="5921" marR="5921" marT="59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-105,066.00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-157,203.00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0174203"/>
                  </a:ext>
                </a:extLst>
              </a:tr>
              <a:tr h="2127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Prepaid expenses</a:t>
                      </a:r>
                    </a:p>
                  </a:txBody>
                  <a:tcPr marL="5921" marR="5921" marT="59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7,369.00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7,105.00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1823176"/>
                  </a:ext>
                </a:extLst>
              </a:tr>
              <a:tr h="2127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assets</a:t>
                      </a:r>
                    </a:p>
                  </a:txBody>
                  <a:tcPr marL="5921" marR="5921" marT="59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2,212,418.00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2,247,976.00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124235"/>
                  </a:ext>
                </a:extLst>
              </a:tr>
              <a:tr h="212718">
                <a:tc>
                  <a:txBody>
                    <a:bodyPr/>
                    <a:lstStyle/>
                    <a:p>
                      <a:pPr algn="l" fontAlgn="t"/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6043995"/>
                  </a:ext>
                </a:extLst>
              </a:tr>
              <a:tr h="212718">
                <a:tc rowSpan="4">
                  <a:txBody>
                    <a:bodyPr/>
                    <a:lstStyle/>
                    <a:p>
                      <a:pPr algn="l" fontAlgn="t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Balance sheet - liabilities:</a:t>
                      </a:r>
                    </a:p>
                  </a:txBody>
                  <a:tcPr marL="5921" marR="5921" marT="59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Juvenile deposits</a:t>
                      </a:r>
                    </a:p>
                  </a:txBody>
                  <a:tcPr marL="5921" marR="5921" marT="59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7367890"/>
                  </a:ext>
                </a:extLst>
              </a:tr>
              <a:tr h="2127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 creditors and accruals</a:t>
                      </a:r>
                    </a:p>
                  </a:txBody>
                  <a:tcPr marL="5921" marR="5921" marT="59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2,640.00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2,890.00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945682"/>
                  </a:ext>
                </a:extLst>
              </a:tr>
              <a:tr h="2127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Corporation tax</a:t>
                      </a:r>
                    </a:p>
                  </a:txBody>
                  <a:tcPr marL="5921" marR="5921" marT="59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6,090.00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2,044.00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0075735"/>
                  </a:ext>
                </a:extLst>
              </a:tr>
              <a:tr h="2127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liabilities</a:t>
                      </a:r>
                    </a:p>
                  </a:txBody>
                  <a:tcPr marL="5921" marR="5921" marT="59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8,730.00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4,934.00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840557"/>
                  </a:ext>
                </a:extLst>
              </a:tr>
              <a:tr h="212718">
                <a:tc>
                  <a:txBody>
                    <a:bodyPr/>
                    <a:lstStyle/>
                    <a:p>
                      <a:pPr algn="l" fontAlgn="t"/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0251697"/>
                  </a:ext>
                </a:extLst>
              </a:tr>
              <a:tr h="212718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assets:</a:t>
                      </a:r>
                    </a:p>
                  </a:txBody>
                  <a:tcPr marL="5921" marR="5921" marT="59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assets</a:t>
                      </a:r>
                    </a:p>
                  </a:txBody>
                  <a:tcPr marL="5921" marR="5921" marT="59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2,203,688.00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2,243,042.00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303265"/>
                  </a:ext>
                </a:extLst>
              </a:tr>
              <a:tr h="212718">
                <a:tc>
                  <a:txBody>
                    <a:bodyPr/>
                    <a:lstStyle/>
                    <a:p>
                      <a:pPr algn="l" fontAlgn="t"/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0666835"/>
                  </a:ext>
                </a:extLst>
              </a:tr>
              <a:tr h="212718">
                <a:tc rowSpan="4">
                  <a:txBody>
                    <a:bodyPr/>
                    <a:lstStyle/>
                    <a:p>
                      <a:pPr algn="l" fontAlgn="t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Capital: </a:t>
                      </a:r>
                    </a:p>
                  </a:txBody>
                  <a:tcPr marL="5921" marR="5921" marT="59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General reserve</a:t>
                      </a:r>
                    </a:p>
                  </a:txBody>
                  <a:tcPr marL="5921" marR="5921" marT="59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290,137.00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253,508.00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7758472"/>
                  </a:ext>
                </a:extLst>
              </a:tr>
              <a:tr h="2127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 Reserves</a:t>
                      </a:r>
                    </a:p>
                  </a:txBody>
                  <a:tcPr marL="5921" marR="5921" marT="59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21" marR="5921" marT="59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061982"/>
                  </a:ext>
                </a:extLst>
              </a:tr>
              <a:tr h="2127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Regulatory capital</a:t>
                      </a:r>
                    </a:p>
                  </a:txBody>
                  <a:tcPr marL="5921" marR="5921" marT="59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290,137.00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253,508.00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725113"/>
                  </a:ext>
                </a:extLst>
              </a:tr>
              <a:tr h="2127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Regulatory capital as % of total assets</a:t>
                      </a:r>
                    </a:p>
                  </a:txBody>
                  <a:tcPr marL="5921" marR="5921" marT="59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13.11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11.28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5218962"/>
                  </a:ext>
                </a:extLst>
              </a:tr>
              <a:tr h="212718">
                <a:tc>
                  <a:txBody>
                    <a:bodyPr/>
                    <a:lstStyle/>
                    <a:p>
                      <a:pPr algn="l" fontAlgn="t"/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7280424"/>
                  </a:ext>
                </a:extLst>
              </a:tr>
              <a:tr h="212718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Balance sheet - shares:</a:t>
                      </a:r>
                    </a:p>
                  </a:txBody>
                  <a:tcPr marL="5921" marR="5921" marT="59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Members' share balances (total)</a:t>
                      </a:r>
                    </a:p>
                  </a:txBody>
                  <a:tcPr marL="5921" marR="5921" marT="59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1,913,551.00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1,989,539.00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748502"/>
                  </a:ext>
                </a:extLst>
              </a:tr>
              <a:tr h="212718">
                <a:tc>
                  <a:txBody>
                    <a:bodyPr/>
                    <a:lstStyle/>
                    <a:p>
                      <a:pPr algn="l" fontAlgn="t"/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5703915"/>
                  </a:ext>
                </a:extLst>
              </a:tr>
              <a:tr h="212718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Liabilities</a:t>
                      </a:r>
                    </a:p>
                  </a:txBody>
                  <a:tcPr marL="5921" marR="5921" marT="592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liabilities</a:t>
                      </a:r>
                    </a:p>
                  </a:txBody>
                  <a:tcPr marL="5921" marR="5921" marT="59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2,203,688.00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2,243,047.00</a:t>
                      </a:r>
                    </a:p>
                  </a:txBody>
                  <a:tcPr marL="5921" marR="5921" marT="59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450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0178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305" y="106523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dirty="0"/>
              <a:t>Investments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8921735"/>
              </p:ext>
            </p:extLst>
          </p:nvPr>
        </p:nvGraphicFramePr>
        <p:xfrm>
          <a:off x="457200" y="740605"/>
          <a:ext cx="8229600" cy="5464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0824">
                  <a:extLst>
                    <a:ext uri="{9D8B030D-6E8A-4147-A177-3AD203B41FA5}">
                      <a16:colId xmlns:a16="http://schemas.microsoft.com/office/drawing/2014/main" val="711792966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3243561260"/>
                    </a:ext>
                  </a:extLst>
                </a:gridCol>
                <a:gridCol w="1954560">
                  <a:extLst>
                    <a:ext uri="{9D8B030D-6E8A-4147-A177-3AD203B41FA5}">
                      <a16:colId xmlns:a16="http://schemas.microsoft.com/office/drawing/2014/main" val="1502738306"/>
                    </a:ext>
                  </a:extLst>
                </a:gridCol>
              </a:tblGrid>
              <a:tr h="607826">
                <a:tc>
                  <a:txBody>
                    <a:bodyPr/>
                    <a:lstStyle/>
                    <a:p>
                      <a:r>
                        <a:rPr lang="en-GB" sz="2400" dirty="0"/>
                        <a:t>Account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2022/23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2021/22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3912108"/>
                  </a:ext>
                </a:extLst>
              </a:tr>
              <a:tr h="607826">
                <a:tc>
                  <a:txBody>
                    <a:bodyPr/>
                    <a:lstStyle/>
                    <a:p>
                      <a:r>
                        <a:rPr lang="en-GB" sz="2400" dirty="0"/>
                        <a:t>Unity Trust current</a:t>
                      </a:r>
                      <a:r>
                        <a:rPr lang="en-GB" sz="2400" baseline="0" dirty="0"/>
                        <a:t> account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/>
                        <a:t>144,670.99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576,902.76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631041"/>
                  </a:ext>
                </a:extLst>
              </a:tr>
              <a:tr h="1094088">
                <a:tc>
                  <a:txBody>
                    <a:bodyPr/>
                    <a:lstStyle/>
                    <a:p>
                      <a:r>
                        <a:rPr lang="en-GB" sz="2400" dirty="0"/>
                        <a:t>Cambridge &amp; Counties Bank</a:t>
                      </a:r>
                    </a:p>
                    <a:p>
                      <a:r>
                        <a:rPr lang="en-GB" sz="2400" dirty="0"/>
                        <a:t>120 days account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/>
                        <a:t>518,606.79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399,464.18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130894"/>
                  </a:ext>
                </a:extLst>
              </a:tr>
              <a:tr h="607826">
                <a:tc>
                  <a:txBody>
                    <a:bodyPr/>
                    <a:lstStyle/>
                    <a:p>
                      <a:r>
                        <a:rPr lang="en-GB" sz="2400" dirty="0"/>
                        <a:t>Redwood Bank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/>
                        <a:t>444,620.95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377,567.98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98527"/>
                  </a:ext>
                </a:extLst>
              </a:tr>
              <a:tr h="1330906">
                <a:tc>
                  <a:txBody>
                    <a:bodyPr/>
                    <a:lstStyle/>
                    <a:p>
                      <a:r>
                        <a:rPr lang="en-GB" sz="2200" dirty="0"/>
                        <a:t>Hampshire Trust 1yr bond 5%</a:t>
                      </a:r>
                    </a:p>
                    <a:p>
                      <a:r>
                        <a:rPr lang="en-GB" sz="2200" dirty="0"/>
                        <a:t>Hampshire Trust 9 month bond 3.8%</a:t>
                      </a:r>
                    </a:p>
                    <a:p>
                      <a:r>
                        <a:rPr lang="en-GB" sz="2200" dirty="0"/>
                        <a:t>Charity Bank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/>
                        <a:t>201,165.55</a:t>
                      </a:r>
                    </a:p>
                    <a:p>
                      <a:pPr algn="r"/>
                      <a:r>
                        <a:rPr lang="en-GB" sz="2400" dirty="0"/>
                        <a:t>100,000.00</a:t>
                      </a:r>
                    </a:p>
                    <a:p>
                      <a:pPr algn="r"/>
                      <a:r>
                        <a:rPr lang="en-GB" sz="2400" dirty="0"/>
                        <a:t>152,389.59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0.00</a:t>
                      </a:r>
                    </a:p>
                    <a:p>
                      <a:pPr algn="r"/>
                      <a:r>
                        <a:rPr lang="en-US" sz="2400" dirty="0"/>
                        <a:t>0.00</a:t>
                      </a:r>
                    </a:p>
                    <a:p>
                      <a:pPr algn="r"/>
                      <a:r>
                        <a:rPr lang="en-US" sz="2400" dirty="0"/>
                        <a:t>150,000.00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126524"/>
                  </a:ext>
                </a:extLst>
              </a:tr>
              <a:tr h="607826">
                <a:tc>
                  <a:txBody>
                    <a:bodyPr/>
                    <a:lstStyle/>
                    <a:p>
                      <a:r>
                        <a:rPr lang="en-GB" sz="2400" dirty="0"/>
                        <a:t>Norfolk First Credit Union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/>
                        <a:t>15,264.55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15,224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876820"/>
                  </a:ext>
                </a:extLst>
              </a:tr>
              <a:tr h="607826">
                <a:tc>
                  <a:txBody>
                    <a:bodyPr/>
                    <a:lstStyle/>
                    <a:p>
                      <a:r>
                        <a:rPr lang="en-GB" sz="24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b="1" dirty="0"/>
                        <a:t>1,576,718.42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1,519,158.92</a:t>
                      </a:r>
                      <a:endParaRPr lang="en-GB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562022"/>
                  </a:ext>
                </a:extLst>
              </a:tr>
            </a:tbl>
          </a:graphicData>
        </a:graphic>
      </p:graphicFrame>
      <p:pic>
        <p:nvPicPr>
          <p:cNvPr id="4" name="Picture 3" descr="http://www.wherrydragon.org.uk/images/wdlogo.gif">
            <a:extLst>
              <a:ext uri="{FF2B5EF4-FFF2-40B4-BE49-F238E27FC236}">
                <a16:creationId xmlns:a16="http://schemas.microsoft.com/office/drawing/2014/main" id="{795D002F-C41B-4B7F-A8C7-016AE6827D5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1" b="7693"/>
          <a:stretch/>
        </p:blipFill>
        <p:spPr bwMode="auto">
          <a:xfrm>
            <a:off x="0" y="6065912"/>
            <a:ext cx="2952328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6905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3805A-A4A5-4903-842C-902BD187D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1125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9600" dirty="0"/>
              <a:t>Reports</a:t>
            </a:r>
          </a:p>
          <a:p>
            <a:pPr marL="0" indent="0" algn="ctr">
              <a:buNone/>
            </a:pPr>
            <a:endParaRPr lang="en-GB" sz="1800" dirty="0"/>
          </a:p>
          <a:p>
            <a:pPr marL="0" indent="0" algn="ctr">
              <a:buNone/>
            </a:pPr>
            <a:r>
              <a:rPr lang="en-GB" sz="4400" dirty="0"/>
              <a:t>October 2022 - September 2023</a:t>
            </a:r>
          </a:p>
          <a:p>
            <a:pPr marL="0" indent="0" algn="ctr">
              <a:buNone/>
            </a:pPr>
            <a:endParaRPr lang="en-GB" sz="4400" dirty="0"/>
          </a:p>
          <a:p>
            <a:pPr marL="0" indent="0">
              <a:buNone/>
            </a:pPr>
            <a:r>
              <a:rPr lang="en-GB" sz="4400" dirty="0"/>
              <a:t>- President</a:t>
            </a:r>
          </a:p>
          <a:p>
            <a:pPr marL="0" indent="0">
              <a:buNone/>
            </a:pPr>
            <a:r>
              <a:rPr lang="en-GB" sz="4400" dirty="0"/>
              <a:t>- Promotion</a:t>
            </a:r>
          </a:p>
          <a:p>
            <a:pPr marL="0" indent="0">
              <a:buNone/>
            </a:pPr>
            <a:r>
              <a:rPr lang="en-GB" sz="4400" dirty="0"/>
              <a:t>- Loans</a:t>
            </a:r>
          </a:p>
          <a:p>
            <a:pPr marL="0" indent="0">
              <a:buNone/>
            </a:pPr>
            <a:r>
              <a:rPr lang="en-GB" sz="4400" dirty="0"/>
              <a:t>- Delinquency</a:t>
            </a:r>
          </a:p>
          <a:p>
            <a:pPr marL="0" indent="0" algn="ctr">
              <a:buNone/>
            </a:pPr>
            <a:endParaRPr lang="en-GB" sz="1100" dirty="0"/>
          </a:p>
          <a:p>
            <a:pPr marL="457200" lvl="1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 descr="http://www.wherrydragon.org.uk/images/wdlogo.gif">
            <a:extLst>
              <a:ext uri="{FF2B5EF4-FFF2-40B4-BE49-F238E27FC236}">
                <a16:creationId xmlns:a16="http://schemas.microsoft.com/office/drawing/2014/main" id="{33D82CDC-5FB1-4869-95D4-CEE974BCC5E1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1" b="7693"/>
          <a:stretch/>
        </p:blipFill>
        <p:spPr bwMode="auto">
          <a:xfrm>
            <a:off x="0" y="6065912"/>
            <a:ext cx="2952328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2577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B65FA-B173-90E7-6A5E-1C0197A01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-171400"/>
            <a:ext cx="8229600" cy="1143000"/>
          </a:xfrm>
        </p:spPr>
        <p:txBody>
          <a:bodyPr/>
          <a:lstStyle/>
          <a:p>
            <a:r>
              <a:rPr lang="en-GB" dirty="0"/>
              <a:t>President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A7B1F-F557-E0B6-A5F3-51C7CD293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860106"/>
            <a:ext cx="8640960" cy="483366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GB" sz="7200" dirty="0"/>
          </a:p>
          <a:p>
            <a:r>
              <a:rPr lang="en-GB" sz="8000" b="1" dirty="0"/>
              <a:t>Key points from the last year:</a:t>
            </a:r>
          </a:p>
          <a:p>
            <a:pPr lvl="1"/>
            <a:r>
              <a:rPr lang="en-GB" sz="8000" dirty="0"/>
              <a:t>Financial Conduct Authority's Consumer Duty - 31st July 2023</a:t>
            </a:r>
          </a:p>
          <a:p>
            <a:pPr lvl="1"/>
            <a:r>
              <a:rPr lang="en-GB" sz="8000" dirty="0"/>
              <a:t>Policy development</a:t>
            </a:r>
          </a:p>
          <a:p>
            <a:pPr lvl="1"/>
            <a:r>
              <a:rPr lang="en-GB" sz="8000" dirty="0">
                <a:hlinkClick r:id="rId2" action="ppaction://hlinkfile"/>
              </a:rPr>
              <a:t>Promotional work</a:t>
            </a:r>
            <a:r>
              <a:rPr lang="en-GB" sz="8000" dirty="0"/>
              <a:t>   </a:t>
            </a:r>
          </a:p>
          <a:p>
            <a:pPr lvl="1"/>
            <a:r>
              <a:rPr lang="en-GB" sz="8000" dirty="0"/>
              <a:t>Member satisfaction </a:t>
            </a:r>
          </a:p>
          <a:p>
            <a:pPr lvl="1"/>
            <a:r>
              <a:rPr lang="en-GB" sz="8000" dirty="0"/>
              <a:t>Advanced director training</a:t>
            </a:r>
          </a:p>
          <a:p>
            <a:pPr marL="0" indent="0">
              <a:buNone/>
            </a:pPr>
            <a:endParaRPr lang="en-GB" sz="8000" dirty="0"/>
          </a:p>
          <a:p>
            <a:r>
              <a:rPr lang="en-GB" sz="8000" b="1" dirty="0"/>
              <a:t>Focus for the current year:</a:t>
            </a:r>
          </a:p>
          <a:p>
            <a:pPr lvl="1"/>
            <a:r>
              <a:rPr lang="en-GB" sz="8000" dirty="0"/>
              <a:t>Moving online </a:t>
            </a:r>
          </a:p>
          <a:p>
            <a:pPr lvl="1"/>
            <a:r>
              <a:rPr lang="en-GB" sz="8000" dirty="0"/>
              <a:t>Accommodation options </a:t>
            </a:r>
          </a:p>
          <a:p>
            <a:pPr lvl="1"/>
            <a:r>
              <a:rPr lang="en-GB" sz="8000" dirty="0">
                <a:hlinkClick r:id="rId3"/>
              </a:rPr>
              <a:t>Poverty premium </a:t>
            </a:r>
            <a:endParaRPr lang="en-GB" sz="8000" dirty="0"/>
          </a:p>
          <a:p>
            <a:pPr lvl="1"/>
            <a:r>
              <a:rPr lang="en-GB" sz="8000" dirty="0"/>
              <a:t>ABCUL academy for staff and directors</a:t>
            </a:r>
          </a:p>
          <a:p>
            <a:pPr lvl="1"/>
            <a:r>
              <a:rPr lang="en-GB" sz="8000" dirty="0">
                <a:hlinkClick r:id="rId4" action="ppaction://hlinkfile"/>
              </a:rPr>
              <a:t>New employer partner</a:t>
            </a:r>
            <a:endParaRPr lang="en-GB" sz="8000" dirty="0"/>
          </a:p>
          <a:p>
            <a:pPr lvl="1"/>
            <a:r>
              <a:rPr lang="en-GB" sz="8000" dirty="0"/>
              <a:t>Growth: board, membership, loans</a:t>
            </a:r>
          </a:p>
          <a:p>
            <a:pPr marL="0" indent="0">
              <a:buNone/>
            </a:pPr>
            <a:endParaRPr lang="en-GB" sz="7200" dirty="0"/>
          </a:p>
          <a:p>
            <a:pPr marL="0" indent="0">
              <a:buNone/>
            </a:pPr>
            <a:endParaRPr lang="en-GB" sz="7200" dirty="0"/>
          </a:p>
          <a:p>
            <a:pPr marL="0" indent="0">
              <a:buNone/>
            </a:pPr>
            <a:r>
              <a:rPr lang="en-GB" sz="7200" dirty="0"/>
              <a:t>			      </a:t>
            </a:r>
            <a:r>
              <a:rPr lang="en-GB" sz="14400" dirty="0"/>
              <a:t>Thank you</a:t>
            </a:r>
            <a:endParaRPr lang="en-GB" sz="7200" dirty="0"/>
          </a:p>
        </p:txBody>
      </p:sp>
      <p:pic>
        <p:nvPicPr>
          <p:cNvPr id="4" name="Picture 3" descr="http://www.wherrydragon.org.uk/images/wdlogo.gif">
            <a:extLst>
              <a:ext uri="{FF2B5EF4-FFF2-40B4-BE49-F238E27FC236}">
                <a16:creationId xmlns:a16="http://schemas.microsoft.com/office/drawing/2014/main" id="{74269939-2B29-CB81-38EB-7910EE524E18}"/>
              </a:ext>
            </a:extLst>
          </p:cNvPr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1" b="7693"/>
          <a:stretch/>
        </p:blipFill>
        <p:spPr bwMode="auto">
          <a:xfrm>
            <a:off x="0" y="6065912"/>
            <a:ext cx="2952328" cy="79208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E9154C5-59AB-95B4-A2EA-D09DAFA359CE}"/>
              </a:ext>
            </a:extLst>
          </p:cNvPr>
          <p:cNvSpPr/>
          <p:nvPr/>
        </p:nvSpPr>
        <p:spPr>
          <a:xfrm>
            <a:off x="5508104" y="2629804"/>
            <a:ext cx="3404103" cy="896618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t">
              <a:lnSpc>
                <a:spcPts val="1350"/>
              </a:lnSpc>
            </a:pPr>
            <a:r>
              <a:rPr lang="en-GB" i="1" dirty="0">
                <a:solidFill>
                  <a:schemeClr val="bg1"/>
                </a:solidFill>
                <a:ea typeface="Calibri" panose="020F0502020204030204" pitchFamily="34" charset="0"/>
              </a:rPr>
              <a:t>S</a:t>
            </a:r>
            <a:r>
              <a:rPr lang="en-GB" i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ervice was spot and staff were customer centric. My case was dealt with quickly and communication was clear.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32FF9BA-0064-9302-150E-7C338077F154}"/>
              </a:ext>
            </a:extLst>
          </p:cNvPr>
          <p:cNvSpPr/>
          <p:nvPr/>
        </p:nvSpPr>
        <p:spPr>
          <a:xfrm>
            <a:off x="5508104" y="3713478"/>
            <a:ext cx="3404103" cy="896618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800" i="1" dirty="0">
                <a:effectLst/>
                <a:ea typeface="Calibri" panose="020F0502020204030204" pitchFamily="34" charset="0"/>
              </a:rPr>
              <a:t>Thank you again,  your service is swift and effortless - top marks all round.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BAD9DDD-5F96-5383-8D53-336524CCC69E}"/>
              </a:ext>
            </a:extLst>
          </p:cNvPr>
          <p:cNvSpPr/>
          <p:nvPr/>
        </p:nvSpPr>
        <p:spPr>
          <a:xfrm>
            <a:off x="5508104" y="4797152"/>
            <a:ext cx="3404103" cy="896618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800" i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Thank you for your help. I really appreciate how I’ve been able to save over the last few years.</a:t>
            </a:r>
            <a:endParaRPr lang="en-GB" i="1" dirty="0">
              <a:solidFill>
                <a:schemeClr val="bg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3DB57BB-A0B2-FDF0-D578-29C0F093B2D7}"/>
              </a:ext>
            </a:extLst>
          </p:cNvPr>
          <p:cNvSpPr/>
          <p:nvPr/>
        </p:nvSpPr>
        <p:spPr>
          <a:xfrm>
            <a:off x="5508104" y="5880826"/>
            <a:ext cx="3410023" cy="896618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t">
              <a:lnSpc>
                <a:spcPts val="1350"/>
              </a:lnSpc>
            </a:pPr>
            <a:r>
              <a:rPr lang="en-GB" i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Happy with the smooth service I got from Wherry credit union. It was great! Many thanks to Sophie!</a:t>
            </a:r>
          </a:p>
        </p:txBody>
      </p:sp>
    </p:spTree>
    <p:extLst>
      <p:ext uri="{BB962C8B-B14F-4D97-AF65-F5344CB8AC3E}">
        <p14:creationId xmlns:p14="http://schemas.microsoft.com/office/powerpoint/2010/main" val="3049895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542D3-BF4D-4EE6-BD97-AF75BCC29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GB" b="1" dirty="0"/>
              <a:t>Promotion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E55C6-781B-45F2-87B9-F87FB2151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600200"/>
            <a:ext cx="8075240" cy="4525963"/>
          </a:xfrm>
        </p:spPr>
        <p:txBody>
          <a:bodyPr/>
          <a:lstStyle/>
          <a:p>
            <a:r>
              <a:rPr lang="en-GB" dirty="0"/>
              <a:t>Included work to improve our social media platform Facebook, Twitter and LinkedIn all available to members. Improvements to website with information pages.</a:t>
            </a:r>
          </a:p>
          <a:p>
            <a:r>
              <a:rPr lang="en-GB" dirty="0"/>
              <a:t>Specific loan promotions around 30 years since incorporation.</a:t>
            </a:r>
          </a:p>
          <a:p>
            <a:r>
              <a:rPr lang="en-GB" dirty="0"/>
              <a:t>Meetings with New Employee Partners who have joined us this year.</a:t>
            </a:r>
          </a:p>
        </p:txBody>
      </p:sp>
      <p:pic>
        <p:nvPicPr>
          <p:cNvPr id="4" name="Picture 3" descr="http://www.wherrydragon.org.uk/images/wdlogo.gif">
            <a:extLst>
              <a:ext uri="{FF2B5EF4-FFF2-40B4-BE49-F238E27FC236}">
                <a16:creationId xmlns:a16="http://schemas.microsoft.com/office/drawing/2014/main" id="{A4634A61-DBFC-4D91-8EE4-CE901A5AA152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1" b="7693"/>
          <a:stretch/>
        </p:blipFill>
        <p:spPr bwMode="auto">
          <a:xfrm>
            <a:off x="0" y="6100646"/>
            <a:ext cx="2952328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0083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</TotalTime>
  <Words>1046</Words>
  <Application>Microsoft Office PowerPoint</Application>
  <PresentationFormat>On-screen Show (4:3)</PresentationFormat>
  <Paragraphs>342</Paragraphs>
  <Slides>17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Virtual AGM  21 March 2024 </vt:lpstr>
      <vt:lpstr>Agenda</vt:lpstr>
      <vt:lpstr>Accounts October 2022 - September 2023 </vt:lpstr>
      <vt:lpstr>PowerPoint Presentation</vt:lpstr>
      <vt:lpstr>PowerPoint Presentation</vt:lpstr>
      <vt:lpstr>Investments</vt:lpstr>
      <vt:lpstr>PowerPoint Presentation</vt:lpstr>
      <vt:lpstr>President</vt:lpstr>
      <vt:lpstr>Promotion </vt:lpstr>
      <vt:lpstr>Loans</vt:lpstr>
      <vt:lpstr>PowerPoint Presentation</vt:lpstr>
      <vt:lpstr>PowerPoint Presentation</vt:lpstr>
      <vt:lpstr>Delinquency</vt:lpstr>
      <vt:lpstr>Appointments &amp; Elections</vt:lpstr>
      <vt:lpstr>Application for Dividend</vt:lpstr>
      <vt:lpstr>Annual Membership Fee</vt:lpstr>
      <vt:lpstr>Final comments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LOAN OPTIONS PARK FARM 19 OCTOBER 15</dc:title>
  <dc:creator>Leather, Ian</dc:creator>
  <cp:lastModifiedBy>Aland, Sophie</cp:lastModifiedBy>
  <cp:revision>50</cp:revision>
  <dcterms:created xsi:type="dcterms:W3CDTF">2015-10-12T11:18:16Z</dcterms:created>
  <dcterms:modified xsi:type="dcterms:W3CDTF">2024-03-20T14:50:00Z</dcterms:modified>
</cp:coreProperties>
</file>